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9" r:id="rId4"/>
    <p:sldId id="265" r:id="rId5"/>
    <p:sldId id="260" r:id="rId6"/>
    <p:sldId id="274" r:id="rId7"/>
    <p:sldId id="261" r:id="rId8"/>
    <p:sldId id="271" r:id="rId9"/>
    <p:sldId id="262" r:id="rId10"/>
    <p:sldId id="263" r:id="rId11"/>
    <p:sldId id="266" r:id="rId12"/>
    <p:sldId id="272" r:id="rId13"/>
    <p:sldId id="264" r:id="rId14"/>
    <p:sldId id="268" r:id="rId15"/>
    <p:sldId id="27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3011" autoAdjust="0"/>
  </p:normalViewPr>
  <p:slideViewPr>
    <p:cSldViewPr>
      <p:cViewPr varScale="1">
        <p:scale>
          <a:sx n="79" d="100"/>
          <a:sy n="79" d="100"/>
        </p:scale>
        <p:origin x="1565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28255-24B4-4B53-BA7A-9AD3D2264FD7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507FC5-89D6-4865-B338-F374A3B323E4}">
      <dgm:prSet phldrT="[Text]"/>
      <dgm:spPr/>
      <dgm:t>
        <a:bodyPr/>
        <a:lstStyle/>
        <a:p>
          <a:r>
            <a:rPr lang="en-US" dirty="0" err="1"/>
            <a:t>Tổ</a:t>
          </a:r>
          <a:r>
            <a:rPr lang="en-US" dirty="0"/>
            <a:t> </a:t>
          </a:r>
        </a:p>
        <a:p>
          <a:r>
            <a:rPr lang="en-US" dirty="0"/>
            <a:t>1 + 2</a:t>
          </a:r>
        </a:p>
      </dgm:t>
    </dgm:pt>
    <dgm:pt modelId="{D8007E09-BB56-4E66-B604-94AB59DF2664}" type="parTrans" cxnId="{F4A2A9A7-7EF0-4F3A-923E-34EED917EEC5}">
      <dgm:prSet/>
      <dgm:spPr/>
      <dgm:t>
        <a:bodyPr/>
        <a:lstStyle/>
        <a:p>
          <a:endParaRPr lang="en-US"/>
        </a:p>
      </dgm:t>
    </dgm:pt>
    <dgm:pt modelId="{256A807E-A730-4A36-83B1-BC02ECC85487}" type="sibTrans" cxnId="{F4A2A9A7-7EF0-4F3A-923E-34EED917EEC5}">
      <dgm:prSet/>
      <dgm:spPr/>
      <dgm:t>
        <a:bodyPr/>
        <a:lstStyle/>
        <a:p>
          <a:endParaRPr lang="en-US"/>
        </a:p>
      </dgm:t>
    </dgm:pt>
    <dgm:pt modelId="{17DADEAE-566E-4311-9C61-B154105F6969}">
      <dgm:prSet phldrT="[Text]" custT="1"/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CHỖ </a:t>
          </a:r>
          <a:r>
            <a:rPr lang="en-US" sz="32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CỦA NĂM THẦY BÓI TRONG QUÁ TRÌNH XEM VOI</a:t>
          </a:r>
        </a:p>
      </dgm:t>
    </dgm:pt>
    <dgm:pt modelId="{17C3C898-06DC-41D4-9BD0-E7FE6EF59A27}" type="parTrans" cxnId="{23BC12F5-5C1C-44DD-B859-2783EA3FD452}">
      <dgm:prSet/>
      <dgm:spPr/>
      <dgm:t>
        <a:bodyPr/>
        <a:lstStyle/>
        <a:p>
          <a:endParaRPr lang="en-US"/>
        </a:p>
      </dgm:t>
    </dgm:pt>
    <dgm:pt modelId="{DC9A3C32-23BB-4E23-9DB5-46D180240579}" type="sibTrans" cxnId="{23BC12F5-5C1C-44DD-B859-2783EA3FD452}">
      <dgm:prSet/>
      <dgm:spPr/>
      <dgm:t>
        <a:bodyPr/>
        <a:lstStyle/>
        <a:p>
          <a:endParaRPr lang="en-US"/>
        </a:p>
      </dgm:t>
    </dgm:pt>
    <dgm:pt modelId="{80D28F44-1CD1-447B-A15C-C1F748742B85}">
      <dgm:prSet phldrT="[Text]"/>
      <dgm:spPr/>
      <dgm:t>
        <a:bodyPr/>
        <a:lstStyle/>
        <a:p>
          <a:r>
            <a:rPr lang="en-US" dirty="0" err="1"/>
            <a:t>Tổ</a:t>
          </a:r>
          <a:r>
            <a:rPr lang="en-US" dirty="0"/>
            <a:t> </a:t>
          </a:r>
        </a:p>
        <a:p>
          <a:r>
            <a:rPr lang="en-US" dirty="0"/>
            <a:t>3 + 4</a:t>
          </a:r>
        </a:p>
      </dgm:t>
    </dgm:pt>
    <dgm:pt modelId="{78AC4878-2C3C-4624-A810-1B1C071529DC}" type="parTrans" cxnId="{10D05302-DA51-4A8E-BCCE-2ADCA29B347F}">
      <dgm:prSet/>
      <dgm:spPr/>
      <dgm:t>
        <a:bodyPr/>
        <a:lstStyle/>
        <a:p>
          <a:endParaRPr lang="en-US"/>
        </a:p>
      </dgm:t>
    </dgm:pt>
    <dgm:pt modelId="{B935D1EF-EF3F-4854-9A71-987A005B0392}" type="sibTrans" cxnId="{10D05302-DA51-4A8E-BCCE-2ADCA29B347F}">
      <dgm:prSet/>
      <dgm:spPr/>
      <dgm:t>
        <a:bodyPr/>
        <a:lstStyle/>
        <a:p>
          <a:endParaRPr lang="en-US"/>
        </a:p>
      </dgm:t>
    </dgm:pt>
    <dgm:pt modelId="{CF803BCD-3937-4447-B185-435DA17F4824}">
      <dgm:prSet phldrT="[Text]" custT="1"/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CHỖ </a:t>
          </a:r>
          <a:r>
            <a:rPr lang="en-US" sz="32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SAI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CỦA NĂM THẦY BÓI TRONG QUÁ TRÌNH XEM VOI.</a:t>
          </a:r>
        </a:p>
      </dgm:t>
    </dgm:pt>
    <dgm:pt modelId="{88104631-4BCB-4CD6-915F-066233D06A63}" type="parTrans" cxnId="{17342AA4-DD50-4B19-99FB-651675093848}">
      <dgm:prSet/>
      <dgm:spPr/>
      <dgm:t>
        <a:bodyPr/>
        <a:lstStyle/>
        <a:p>
          <a:endParaRPr lang="en-US"/>
        </a:p>
      </dgm:t>
    </dgm:pt>
    <dgm:pt modelId="{B4A4886E-47C0-4E92-B142-91F27249E92A}" type="sibTrans" cxnId="{17342AA4-DD50-4B19-99FB-651675093848}">
      <dgm:prSet/>
      <dgm:spPr/>
      <dgm:t>
        <a:bodyPr/>
        <a:lstStyle/>
        <a:p>
          <a:endParaRPr lang="en-US"/>
        </a:p>
      </dgm:t>
    </dgm:pt>
    <dgm:pt modelId="{8A7741BF-1E4B-49C1-8359-9CC0C853466E}" type="pres">
      <dgm:prSet presAssocID="{9D228255-24B4-4B53-BA7A-9AD3D2264FD7}" presName="Name0" presStyleCnt="0">
        <dgm:presLayoutVars>
          <dgm:dir/>
          <dgm:animLvl val="lvl"/>
          <dgm:resizeHandles val="exact"/>
        </dgm:presLayoutVars>
      </dgm:prSet>
      <dgm:spPr/>
    </dgm:pt>
    <dgm:pt modelId="{E4C8B9AD-2AB6-4486-81D6-57D37F27580C}" type="pres">
      <dgm:prSet presAssocID="{DD507FC5-89D6-4865-B338-F374A3B323E4}" presName="linNode" presStyleCnt="0"/>
      <dgm:spPr/>
    </dgm:pt>
    <dgm:pt modelId="{0841CF77-07E7-412A-9721-B8FEA0163224}" type="pres">
      <dgm:prSet presAssocID="{DD507FC5-89D6-4865-B338-F374A3B323E4}" presName="parentText" presStyleLbl="node1" presStyleIdx="0" presStyleCnt="2" custLinFactNeighborY="-1284">
        <dgm:presLayoutVars>
          <dgm:chMax val="1"/>
          <dgm:bulletEnabled val="1"/>
        </dgm:presLayoutVars>
      </dgm:prSet>
      <dgm:spPr/>
    </dgm:pt>
    <dgm:pt modelId="{2546AAB5-AFC1-4119-8A4F-51EB0BC46EBE}" type="pres">
      <dgm:prSet presAssocID="{DD507FC5-89D6-4865-B338-F374A3B323E4}" presName="descendantText" presStyleLbl="alignAccFollowNode1" presStyleIdx="0" presStyleCnt="2" custScaleX="176924">
        <dgm:presLayoutVars>
          <dgm:bulletEnabled val="1"/>
        </dgm:presLayoutVars>
      </dgm:prSet>
      <dgm:spPr/>
    </dgm:pt>
    <dgm:pt modelId="{0CE01E4A-F64A-4C1D-8425-792C603A9AE6}" type="pres">
      <dgm:prSet presAssocID="{256A807E-A730-4A36-83B1-BC02ECC85487}" presName="sp" presStyleCnt="0"/>
      <dgm:spPr/>
    </dgm:pt>
    <dgm:pt modelId="{A26248D0-4E38-4C74-8E4B-212D410DBCED}" type="pres">
      <dgm:prSet presAssocID="{80D28F44-1CD1-447B-A15C-C1F748742B85}" presName="linNode" presStyleCnt="0"/>
      <dgm:spPr/>
    </dgm:pt>
    <dgm:pt modelId="{F4011EB1-4101-4960-BC67-BEFC5E86F07C}" type="pres">
      <dgm:prSet presAssocID="{80D28F44-1CD1-447B-A15C-C1F748742B85}" presName="parentText" presStyleLbl="node1" presStyleIdx="1" presStyleCnt="2" custScaleX="71678">
        <dgm:presLayoutVars>
          <dgm:chMax val="1"/>
          <dgm:bulletEnabled val="1"/>
        </dgm:presLayoutVars>
      </dgm:prSet>
      <dgm:spPr/>
    </dgm:pt>
    <dgm:pt modelId="{947AC6C6-3A33-4687-9F4C-C23375795E90}" type="pres">
      <dgm:prSet presAssocID="{80D28F44-1CD1-447B-A15C-C1F748742B85}" presName="descendantText" presStyleLbl="alignAccFollowNode1" presStyleIdx="1" presStyleCnt="2" custScaleX="120616">
        <dgm:presLayoutVars>
          <dgm:bulletEnabled val="1"/>
        </dgm:presLayoutVars>
      </dgm:prSet>
      <dgm:spPr/>
    </dgm:pt>
  </dgm:ptLst>
  <dgm:cxnLst>
    <dgm:cxn modelId="{10D05302-DA51-4A8E-BCCE-2ADCA29B347F}" srcId="{9D228255-24B4-4B53-BA7A-9AD3D2264FD7}" destId="{80D28F44-1CD1-447B-A15C-C1F748742B85}" srcOrd="1" destOrd="0" parTransId="{78AC4878-2C3C-4624-A810-1B1C071529DC}" sibTransId="{B935D1EF-EF3F-4854-9A71-987A005B0392}"/>
    <dgm:cxn modelId="{10BA8635-444A-4E21-9461-D247B564F9EE}" type="presOf" srcId="{DD507FC5-89D6-4865-B338-F374A3B323E4}" destId="{0841CF77-07E7-412A-9721-B8FEA0163224}" srcOrd="0" destOrd="0" presId="urn:microsoft.com/office/officeart/2005/8/layout/vList5"/>
    <dgm:cxn modelId="{21B9F298-E821-4953-8332-699D3A0D82F6}" type="presOf" srcId="{17DADEAE-566E-4311-9C61-B154105F6969}" destId="{2546AAB5-AFC1-4119-8A4F-51EB0BC46EBE}" srcOrd="0" destOrd="0" presId="urn:microsoft.com/office/officeart/2005/8/layout/vList5"/>
    <dgm:cxn modelId="{E55A5D99-98A9-4BA9-86D4-C0C2EA955DEB}" type="presOf" srcId="{80D28F44-1CD1-447B-A15C-C1F748742B85}" destId="{F4011EB1-4101-4960-BC67-BEFC5E86F07C}" srcOrd="0" destOrd="0" presId="urn:microsoft.com/office/officeart/2005/8/layout/vList5"/>
    <dgm:cxn modelId="{17342AA4-DD50-4B19-99FB-651675093848}" srcId="{80D28F44-1CD1-447B-A15C-C1F748742B85}" destId="{CF803BCD-3937-4447-B185-435DA17F4824}" srcOrd="0" destOrd="0" parTransId="{88104631-4BCB-4CD6-915F-066233D06A63}" sibTransId="{B4A4886E-47C0-4E92-B142-91F27249E92A}"/>
    <dgm:cxn modelId="{F4A2A9A7-7EF0-4F3A-923E-34EED917EEC5}" srcId="{9D228255-24B4-4B53-BA7A-9AD3D2264FD7}" destId="{DD507FC5-89D6-4865-B338-F374A3B323E4}" srcOrd="0" destOrd="0" parTransId="{D8007E09-BB56-4E66-B604-94AB59DF2664}" sibTransId="{256A807E-A730-4A36-83B1-BC02ECC85487}"/>
    <dgm:cxn modelId="{C8758CD4-FF90-48EE-AE07-80DEC1CE6AC1}" type="presOf" srcId="{CF803BCD-3937-4447-B185-435DA17F4824}" destId="{947AC6C6-3A33-4687-9F4C-C23375795E90}" srcOrd="0" destOrd="0" presId="urn:microsoft.com/office/officeart/2005/8/layout/vList5"/>
    <dgm:cxn modelId="{05915DD7-CD47-4830-A4F1-0603DB9B858F}" type="presOf" srcId="{9D228255-24B4-4B53-BA7A-9AD3D2264FD7}" destId="{8A7741BF-1E4B-49C1-8359-9CC0C853466E}" srcOrd="0" destOrd="0" presId="urn:microsoft.com/office/officeart/2005/8/layout/vList5"/>
    <dgm:cxn modelId="{23BC12F5-5C1C-44DD-B859-2783EA3FD452}" srcId="{DD507FC5-89D6-4865-B338-F374A3B323E4}" destId="{17DADEAE-566E-4311-9C61-B154105F6969}" srcOrd="0" destOrd="0" parTransId="{17C3C898-06DC-41D4-9BD0-E7FE6EF59A27}" sibTransId="{DC9A3C32-23BB-4E23-9DB5-46D180240579}"/>
    <dgm:cxn modelId="{F738F956-084E-4479-9C20-46F506C0A077}" type="presParOf" srcId="{8A7741BF-1E4B-49C1-8359-9CC0C853466E}" destId="{E4C8B9AD-2AB6-4486-81D6-57D37F27580C}" srcOrd="0" destOrd="0" presId="urn:microsoft.com/office/officeart/2005/8/layout/vList5"/>
    <dgm:cxn modelId="{1F321978-5DFE-42E9-A492-CD26E1E70C2A}" type="presParOf" srcId="{E4C8B9AD-2AB6-4486-81D6-57D37F27580C}" destId="{0841CF77-07E7-412A-9721-B8FEA0163224}" srcOrd="0" destOrd="0" presId="urn:microsoft.com/office/officeart/2005/8/layout/vList5"/>
    <dgm:cxn modelId="{9A955296-EC18-4011-8B38-FEB415443AA6}" type="presParOf" srcId="{E4C8B9AD-2AB6-4486-81D6-57D37F27580C}" destId="{2546AAB5-AFC1-4119-8A4F-51EB0BC46EBE}" srcOrd="1" destOrd="0" presId="urn:microsoft.com/office/officeart/2005/8/layout/vList5"/>
    <dgm:cxn modelId="{EA63D8E5-C39E-4DF4-912A-250E0F13386A}" type="presParOf" srcId="{8A7741BF-1E4B-49C1-8359-9CC0C853466E}" destId="{0CE01E4A-F64A-4C1D-8425-792C603A9AE6}" srcOrd="1" destOrd="0" presId="urn:microsoft.com/office/officeart/2005/8/layout/vList5"/>
    <dgm:cxn modelId="{9B161636-41E3-4F25-8378-4475FB1D40CE}" type="presParOf" srcId="{8A7741BF-1E4B-49C1-8359-9CC0C853466E}" destId="{A26248D0-4E38-4C74-8E4B-212D410DBCED}" srcOrd="2" destOrd="0" presId="urn:microsoft.com/office/officeart/2005/8/layout/vList5"/>
    <dgm:cxn modelId="{ABE037F8-0966-4BD9-89C5-160E1A3BA4A8}" type="presParOf" srcId="{A26248D0-4E38-4C74-8E4B-212D410DBCED}" destId="{F4011EB1-4101-4960-BC67-BEFC5E86F07C}" srcOrd="0" destOrd="0" presId="urn:microsoft.com/office/officeart/2005/8/layout/vList5"/>
    <dgm:cxn modelId="{3A974826-FCB4-4404-9A55-88E17CD73BC5}" type="presParOf" srcId="{A26248D0-4E38-4C74-8E4B-212D410DBCED}" destId="{947AC6C6-3A33-4687-9F4C-C23375795E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6AAB5-AFC1-4119-8A4F-51EB0BC46EBE}">
      <dsp:nvSpPr>
        <dsp:cNvPr id="0" name=""/>
        <dsp:cNvSpPr/>
      </dsp:nvSpPr>
      <dsp:spPr>
        <a:xfrm rot="5400000">
          <a:off x="4588530" y="-2171285"/>
          <a:ext cx="1982390" cy="68206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CHỖ </a:t>
          </a:r>
          <a:r>
            <a:rPr lang="en-US" sz="3200" u="sng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CỦA NĂM THẦY BÓI TRONG QUÁ TRÌNH XEM VOI</a:t>
          </a:r>
        </a:p>
      </dsp:txBody>
      <dsp:txXfrm rot="-5400000">
        <a:off x="2169384" y="344633"/>
        <a:ext cx="6723910" cy="1788846"/>
      </dsp:txXfrm>
    </dsp:sp>
    <dsp:sp modelId="{0841CF77-07E7-412A-9721-B8FEA0163224}">
      <dsp:nvSpPr>
        <dsp:cNvPr id="0" name=""/>
        <dsp:cNvSpPr/>
      </dsp:nvSpPr>
      <dsp:spPr>
        <a:xfrm>
          <a:off x="863" y="0"/>
          <a:ext cx="2168521" cy="2477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Tổ</a:t>
          </a:r>
          <a:r>
            <a:rPr lang="en-US" sz="5600" kern="1200" dirty="0"/>
            <a:t> </a:t>
          </a:r>
        </a:p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1 + 2</a:t>
          </a:r>
        </a:p>
      </dsp:txBody>
      <dsp:txXfrm>
        <a:off x="106721" y="105858"/>
        <a:ext cx="1956805" cy="2266272"/>
      </dsp:txXfrm>
    </dsp:sp>
    <dsp:sp modelId="{947AC6C6-3A33-4687-9F4C-C23375795E90}">
      <dsp:nvSpPr>
        <dsp:cNvPr id="0" name=""/>
        <dsp:cNvSpPr/>
      </dsp:nvSpPr>
      <dsp:spPr>
        <a:xfrm rot="5400000">
          <a:off x="4630717" y="472119"/>
          <a:ext cx="1982390" cy="67376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CHỖ </a:t>
          </a:r>
          <a:r>
            <a:rPr lang="en-US" sz="3200" u="sng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SAI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CỦA NĂM THẦY BÓI TRONG QUÁ TRÌNH XEM VOI.</a:t>
          </a:r>
        </a:p>
      </dsp:txBody>
      <dsp:txXfrm rot="-5400000">
        <a:off x="2253089" y="2946519"/>
        <a:ext cx="6640875" cy="1788846"/>
      </dsp:txXfrm>
    </dsp:sp>
    <dsp:sp modelId="{F4011EB1-4101-4960-BC67-BEFC5E86F07C}">
      <dsp:nvSpPr>
        <dsp:cNvPr id="0" name=""/>
        <dsp:cNvSpPr/>
      </dsp:nvSpPr>
      <dsp:spPr>
        <a:xfrm>
          <a:off x="863" y="2601949"/>
          <a:ext cx="2252225" cy="2477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Tổ</a:t>
          </a:r>
          <a:r>
            <a:rPr lang="en-US" sz="5600" kern="1200" dirty="0"/>
            <a:t> </a:t>
          </a:r>
        </a:p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3 + 4</a:t>
          </a:r>
        </a:p>
      </dsp:txBody>
      <dsp:txXfrm>
        <a:off x="110808" y="2711894"/>
        <a:ext cx="2032335" cy="2258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ABE7B-B821-4C5A-B79B-8FD61B2F9B67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81C47-C02E-46A1-BF44-4A46374C0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81C47-C02E-46A1-BF44-4A46374C00C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EC75-3EA5-42D3-AE05-829481D201A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C9DA98-398C-4298-A869-830A3C68F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EC75-3EA5-42D3-AE05-829481D201A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DA98-398C-4298-A869-830A3C68F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C9DA98-398C-4298-A869-830A3C68F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EC75-3EA5-42D3-AE05-829481D201A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EC75-3EA5-42D3-AE05-829481D201A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C9DA98-398C-4298-A869-830A3C68F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EC75-3EA5-42D3-AE05-829481D201A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C9DA98-398C-4298-A869-830A3C68F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7DAEC75-3EA5-42D3-AE05-829481D201A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DA98-398C-4298-A869-830A3C68F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EC75-3EA5-42D3-AE05-829481D201A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C9DA98-398C-4298-A869-830A3C68F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EC75-3EA5-42D3-AE05-829481D201A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C9DA98-398C-4298-A869-830A3C68F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EC75-3EA5-42D3-AE05-829481D201A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C9DA98-398C-4298-A869-830A3C68F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C9DA98-398C-4298-A869-830A3C68F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EC75-3EA5-42D3-AE05-829481D201A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C9DA98-398C-4298-A869-830A3C68F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7DAEC75-3EA5-42D3-AE05-829481D201A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8CD0CC4-9833-40F2-9FFB-73115608852B}"/>
              </a:ext>
            </a:extLst>
          </p:cNvPr>
          <p:cNvSpPr txBox="1"/>
          <p:nvPr userDrawn="1"/>
        </p:nvSpPr>
        <p:spPr>
          <a:xfrm>
            <a:off x="0" y="-894665"/>
            <a:ext cx="9144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>
                <a:solidFill>
                  <a:srgbClr val="C3C3C3"/>
                </a:solidFill>
              </a:rPr>
              <a:t>www.9slide.vn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7DAEC75-3EA5-42D3-AE05-829481D201AB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C9DA98-398C-4298-A869-830A3C68F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tvtl.bachkim.vn/uploads/resources/263/thumbnails2/thay%20boi%20xem%20voi%20-%20new.jpg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esktop\thay%20boi%20xem%20voi_chunk_1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2600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>
            <a:prstTxWarp prst="textCanUp">
              <a:avLst/>
            </a:prstTxWarp>
            <a:noAutofit/>
          </a:bodyPr>
          <a:lstStyle/>
          <a:p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Thầy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bói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xem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voi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4" descr="convoi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28800"/>
            <a:ext cx="914400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152400"/>
            <a:ext cx="4876800" cy="838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SAI</a:t>
            </a:r>
          </a:p>
        </p:txBody>
      </p:sp>
      <p:sp>
        <p:nvSpPr>
          <p:cNvPr id="7" name="Rectangle 6"/>
          <p:cNvSpPr/>
          <p:nvPr/>
        </p:nvSpPr>
        <p:spPr>
          <a:xfrm>
            <a:off x="4038600" y="1143000"/>
            <a:ext cx="4876800" cy="5181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3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Đưa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cách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vội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vàng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>
              <a:buFontTx/>
              <a:buChar char="-"/>
            </a:pPr>
            <a:endParaRPr lang="en-US" sz="3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2400"/>
            <a:ext cx="3733800" cy="838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ĐÚNG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143000"/>
            <a:ext cx="3733800" cy="5181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n-US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0" y="2895600"/>
            <a:ext cx="457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Nhận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phiến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diện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ctr"/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267200" y="4267200"/>
            <a:ext cx="457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vội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ctr"/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267200" y="5715000"/>
            <a:ext cx="457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chủ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758952"/>
          </a:xfrm>
        </p:spPr>
        <p:txBody>
          <a:bodyPr>
            <a:noAutofit/>
          </a:bodyPr>
          <a:lstStyle/>
          <a:p>
            <a:pPr algn="l"/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bói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295400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en-US" sz="4000" i="1" u="sng" dirty="0"/>
              <a:t>c. </a:t>
            </a:r>
            <a:r>
              <a:rPr lang="en-US" sz="4000" i="1" u="sng" dirty="0" err="1"/>
              <a:t>Kết</a:t>
            </a:r>
            <a:r>
              <a:rPr lang="en-US" sz="4000" i="1" u="sng" dirty="0"/>
              <a:t> </a:t>
            </a:r>
            <a:r>
              <a:rPr lang="en-US" sz="4000" i="1" u="sng" dirty="0" err="1"/>
              <a:t>quả</a:t>
            </a:r>
            <a:endParaRPr lang="en-US" sz="4000" i="1" u="sng" dirty="0"/>
          </a:p>
          <a:p>
            <a:pPr>
              <a:buNone/>
            </a:pPr>
            <a:endParaRPr lang="en-US" sz="4000" dirty="0"/>
          </a:p>
          <a:p>
            <a:pPr>
              <a:buNone/>
            </a:pPr>
            <a:r>
              <a:rPr lang="en-US" sz="4000" dirty="0"/>
              <a:t>-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ai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voi</a:t>
            </a:r>
            <a:r>
              <a:rPr lang="en-US" sz="4000" dirty="0"/>
              <a:t>.</a:t>
            </a:r>
          </a:p>
          <a:p>
            <a:pPr>
              <a:buNone/>
            </a:pPr>
            <a:r>
              <a:rPr lang="en-US" sz="4000" dirty="0"/>
              <a:t>- </a:t>
            </a:r>
            <a:r>
              <a:rPr lang="en-US" sz="4000" dirty="0" err="1"/>
              <a:t>Đánh</a:t>
            </a:r>
            <a:r>
              <a:rPr lang="en-US" sz="4000" dirty="0"/>
              <a:t> </a:t>
            </a:r>
            <a:r>
              <a:rPr lang="en-US" sz="4000" dirty="0" err="1"/>
              <a:t>nhau</a:t>
            </a:r>
            <a:r>
              <a:rPr lang="en-US" sz="4000" dirty="0"/>
              <a:t> </a:t>
            </a:r>
            <a:r>
              <a:rPr lang="en-US" sz="4000" dirty="0" err="1"/>
              <a:t>rách</a:t>
            </a:r>
            <a:r>
              <a:rPr lang="en-US" sz="4000" dirty="0"/>
              <a:t> </a:t>
            </a:r>
            <a:r>
              <a:rPr lang="en-US" sz="4000" dirty="0" err="1"/>
              <a:t>đầu</a:t>
            </a:r>
            <a:r>
              <a:rPr lang="en-US" sz="4000" dirty="0"/>
              <a:t>, </a:t>
            </a:r>
            <a:r>
              <a:rPr lang="en-US" sz="4000" dirty="0" err="1"/>
              <a:t>chảy</a:t>
            </a:r>
            <a:r>
              <a:rPr lang="en-US" sz="4000" dirty="0"/>
              <a:t> </a:t>
            </a:r>
            <a:r>
              <a:rPr lang="en-US" sz="4000" dirty="0" err="1"/>
              <a:t>máu</a:t>
            </a:r>
            <a:r>
              <a:rPr lang="en-US" sz="4000" dirty="0"/>
              <a:t>.</a:t>
            </a:r>
          </a:p>
          <a:p>
            <a:pPr>
              <a:buNone/>
            </a:pPr>
            <a:endParaRPr lang="en-US" sz="4000" b="1" dirty="0">
              <a:solidFill>
                <a:srgbClr val="C0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sz="4000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4000" b="1" dirty="0" err="1">
                <a:solidFill>
                  <a:srgbClr val="C00000"/>
                </a:solidFill>
                <a:sym typeface="Wingdings" pitchFamily="2" charset="2"/>
              </a:rPr>
              <a:t>Hậu</a:t>
            </a:r>
            <a:r>
              <a:rPr lang="en-US" sz="40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sym typeface="Wingdings" pitchFamily="2" charset="2"/>
              </a:rPr>
              <a:t>quả</a:t>
            </a:r>
            <a:r>
              <a:rPr lang="en-US" sz="40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sym typeface="Wingdings" pitchFamily="2" charset="2"/>
              </a:rPr>
              <a:t>nghiêm</a:t>
            </a:r>
            <a:r>
              <a:rPr lang="en-US" sz="40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sym typeface="Wingdings" pitchFamily="2" charset="2"/>
              </a:rPr>
              <a:t>trọng</a:t>
            </a:r>
            <a:r>
              <a:rPr lang="en-US" sz="4000" b="1" dirty="0">
                <a:solidFill>
                  <a:srgbClr val="C00000"/>
                </a:solidFill>
                <a:sym typeface="Wingdings" pitchFamily="2" charset="2"/>
              </a:rPr>
              <a:t>.</a:t>
            </a:r>
            <a:endParaRPr lang="en-US" sz="40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6152" cy="987552"/>
          </a:xfrm>
        </p:spPr>
        <p:txBody>
          <a:bodyPr>
            <a:noAutofit/>
          </a:bodyPr>
          <a:lstStyle/>
          <a:p>
            <a:pPr algn="l"/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3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4478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- </a:t>
            </a:r>
            <a:r>
              <a:rPr lang="en-US" sz="3600" dirty="0" err="1"/>
              <a:t>Muốn</a:t>
            </a:r>
            <a:r>
              <a:rPr lang="en-US" sz="3600" dirty="0"/>
              <a:t> </a:t>
            </a:r>
            <a:r>
              <a:rPr lang="en-US" sz="3600" dirty="0" err="1"/>
              <a:t>hiểu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,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, </a:t>
            </a:r>
            <a:r>
              <a:rPr lang="en-US" sz="3600" dirty="0" err="1"/>
              <a:t>phải</a:t>
            </a:r>
            <a:r>
              <a:rPr lang="en-US" sz="3600" dirty="0"/>
              <a:t> </a:t>
            </a:r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xét</a:t>
            </a:r>
            <a:r>
              <a:rPr lang="en-US" sz="3600" dirty="0"/>
              <a:t> </a:t>
            </a:r>
            <a:r>
              <a:rPr lang="en-US" sz="3600" dirty="0" err="1"/>
              <a:t>chúng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toàn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.</a:t>
            </a:r>
          </a:p>
          <a:p>
            <a:pPr>
              <a:buFontTx/>
              <a:buChar char="-"/>
            </a:pPr>
            <a:r>
              <a:rPr lang="en-US" sz="3600" dirty="0"/>
              <a:t> </a:t>
            </a:r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xét</a:t>
            </a:r>
            <a:r>
              <a:rPr lang="en-US" sz="3600" dirty="0"/>
              <a:t>, </a:t>
            </a:r>
            <a:r>
              <a:rPr lang="en-US" sz="3600" dirty="0" err="1"/>
              <a:t>đánh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kỹ</a:t>
            </a:r>
            <a:r>
              <a:rPr lang="en-US" sz="3600" dirty="0"/>
              <a:t> </a:t>
            </a:r>
            <a:r>
              <a:rPr lang="en-US" sz="3600" dirty="0" err="1"/>
              <a:t>lưỡng</a:t>
            </a:r>
            <a:r>
              <a:rPr lang="en-US" sz="3600" dirty="0"/>
              <a:t>, </a:t>
            </a:r>
            <a:r>
              <a:rPr lang="en-US" sz="3600" dirty="0" err="1"/>
              <a:t>cẩn</a:t>
            </a:r>
            <a:r>
              <a:rPr lang="en-US" sz="3600" dirty="0"/>
              <a:t> </a:t>
            </a:r>
            <a:r>
              <a:rPr lang="en-US" sz="3600" dirty="0" err="1"/>
              <a:t>thận</a:t>
            </a:r>
            <a:r>
              <a:rPr lang="en-US" sz="3600" dirty="0"/>
              <a:t> </a:t>
            </a:r>
            <a:r>
              <a:rPr lang="en-US" sz="3600" dirty="0" err="1"/>
              <a:t>trước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đưa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luận</a:t>
            </a:r>
            <a:r>
              <a:rPr lang="en-US" sz="3600" dirty="0"/>
              <a:t>.</a:t>
            </a:r>
          </a:p>
          <a:p>
            <a:pPr>
              <a:buFontTx/>
              <a:buChar char="-"/>
            </a:pP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lắng</a:t>
            </a:r>
            <a:r>
              <a:rPr lang="en-US" sz="3600" dirty="0"/>
              <a:t> </a:t>
            </a:r>
            <a:r>
              <a:rPr lang="en-US" sz="3600" dirty="0" err="1"/>
              <a:t>nghe</a:t>
            </a:r>
            <a:r>
              <a:rPr lang="en-US" sz="3600" dirty="0"/>
              <a:t> ý </a:t>
            </a:r>
            <a:r>
              <a:rPr lang="en-US" sz="3600" dirty="0" err="1"/>
              <a:t>kiến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http://tvtl.bachkim.vn/uploads/resources/263/thumbnails2/thay%20boi%20xem%20voi%20-%20new.jpg.jpg"/>
          <p:cNvPicPr>
            <a:picLocks noChangeAspect="1" noChangeArrowheads="1"/>
          </p:cNvPicPr>
          <p:nvPr/>
        </p:nvPicPr>
        <p:blipFill>
          <a:blip r:embed="rId2" r:link="rId3" cstate="print">
            <a:grayscl/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52400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</a:rPr>
              <a:t> Sun </a:t>
            </a:r>
            <a:r>
              <a:rPr lang="en-US" sz="3200" b="1" dirty="0" err="1">
                <a:solidFill>
                  <a:srgbClr val="C00000"/>
                </a:solidFill>
              </a:rPr>
              <a:t>sun</a:t>
            </a:r>
            <a:endParaRPr lang="en-US" sz="32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Chần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chẫn</a:t>
            </a:r>
            <a:endParaRPr lang="en-US" sz="32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Bè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bè</a:t>
            </a:r>
            <a:endParaRPr lang="en-US" sz="32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Tun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tủn</a:t>
            </a:r>
            <a:endParaRPr lang="en-US" sz="32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Sừng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sững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52400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</a:rPr>
              <a:t>Con </a:t>
            </a:r>
            <a:r>
              <a:rPr lang="en-US" sz="3200" b="1" dirty="0" err="1">
                <a:solidFill>
                  <a:srgbClr val="C00000"/>
                </a:solidFill>
              </a:rPr>
              <a:t>đỉa</a:t>
            </a:r>
            <a:endParaRPr lang="en-US" sz="32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3200" b="1" dirty="0" err="1">
                <a:solidFill>
                  <a:srgbClr val="C00000"/>
                </a:solidFill>
              </a:rPr>
              <a:t>Đòn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càn</a:t>
            </a:r>
            <a:endParaRPr lang="en-US" sz="32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3200" b="1" dirty="0" err="1">
                <a:solidFill>
                  <a:srgbClr val="C00000"/>
                </a:solidFill>
              </a:rPr>
              <a:t>Quạt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thóc</a:t>
            </a:r>
            <a:endParaRPr lang="en-US" sz="32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3200" b="1" dirty="0" err="1">
                <a:solidFill>
                  <a:srgbClr val="C00000"/>
                </a:solidFill>
              </a:rPr>
              <a:t>Chổi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sể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cùn</a:t>
            </a:r>
            <a:endParaRPr lang="en-US" sz="32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Cột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đình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Thầy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thì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sờ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vòi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thầy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thì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sờ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ngà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thầy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thì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sờ</a:t>
            </a:r>
            <a:r>
              <a:rPr lang="en-US" sz="3200" b="1" dirty="0">
                <a:solidFill>
                  <a:srgbClr val="C00000"/>
                </a:solidFill>
              </a:rPr>
              <a:t> tai, </a:t>
            </a:r>
            <a:r>
              <a:rPr lang="en-US" sz="3200" b="1" dirty="0" err="1">
                <a:solidFill>
                  <a:srgbClr val="C00000"/>
                </a:solidFill>
              </a:rPr>
              <a:t>thầy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thì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sờ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chân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thầy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thì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sờ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đuôi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5943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Hài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hước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791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Ngắn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gọn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1371600"/>
            <a:ext cx="4572000" cy="3200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371600"/>
            <a:ext cx="4572000" cy="3200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572000"/>
            <a:ext cx="4572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4572000"/>
            <a:ext cx="4572000" cy="2286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066800" y="-228600"/>
            <a:ext cx="6629400" cy="1828800"/>
          </a:xfrm>
          <a:prstGeom prst="horizontalScroll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</a:rPr>
              <a:t>Nhắc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lại</a:t>
            </a:r>
            <a:r>
              <a:rPr lang="en-US" sz="4000" b="1" dirty="0">
                <a:solidFill>
                  <a:srgbClr val="C00000"/>
                </a:solidFill>
              </a:rPr>
              <a:t> 1 </a:t>
            </a:r>
            <a:r>
              <a:rPr lang="en-US" sz="4000" b="1" dirty="0" err="1">
                <a:solidFill>
                  <a:srgbClr val="C00000"/>
                </a:solidFill>
              </a:rPr>
              <a:t>câu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văn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có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sử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dụng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phép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điệp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ngữ</a:t>
            </a:r>
            <a:r>
              <a:rPr lang="en-US" sz="4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4648200" y="685800"/>
            <a:ext cx="4495800" cy="4267200"/>
          </a:xfrm>
          <a:prstGeom prst="horizontalScroll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Chỉ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ra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các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từ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láy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được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sử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dụng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để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miêu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tả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những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bộ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phận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trên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cơ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thể</a:t>
            </a:r>
            <a:r>
              <a:rPr lang="en-US" sz="3200" b="1" dirty="0">
                <a:solidFill>
                  <a:srgbClr val="C00000"/>
                </a:solidFill>
              </a:rPr>
              <a:t> con </a:t>
            </a:r>
            <a:r>
              <a:rPr lang="en-US" sz="3200" b="1" dirty="0" err="1">
                <a:solidFill>
                  <a:srgbClr val="C00000"/>
                </a:solidFill>
              </a:rPr>
              <a:t>voi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3" name="Horizontal Scroll 22"/>
          <p:cNvSpPr/>
          <p:nvPr/>
        </p:nvSpPr>
        <p:spPr>
          <a:xfrm>
            <a:off x="-457200" y="4648200"/>
            <a:ext cx="5257800" cy="2209800"/>
          </a:xfrm>
          <a:prstGeom prst="horizontalScroll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</a:rPr>
              <a:t>Tìm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một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tính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từ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nhận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xét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về</a:t>
            </a:r>
            <a:r>
              <a:rPr lang="en-US" sz="4000" b="1" dirty="0">
                <a:solidFill>
                  <a:srgbClr val="C00000"/>
                </a:solidFill>
              </a:rPr>
              <a:t> dung </a:t>
            </a:r>
            <a:r>
              <a:rPr lang="en-US" sz="4000" b="1" dirty="0" err="1">
                <a:solidFill>
                  <a:srgbClr val="C00000"/>
                </a:solidFill>
              </a:rPr>
              <a:t>lượng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của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truyện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304800" y="1143000"/>
            <a:ext cx="4343400" cy="3733800"/>
          </a:xfrm>
          <a:prstGeom prst="horizontalScroll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Các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bộ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phận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trên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cơ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thể</a:t>
            </a:r>
            <a:r>
              <a:rPr lang="en-US" sz="3200" b="1" dirty="0">
                <a:solidFill>
                  <a:srgbClr val="C00000"/>
                </a:solidFill>
              </a:rPr>
              <a:t> con </a:t>
            </a:r>
            <a:r>
              <a:rPr lang="en-US" sz="3200" b="1" dirty="0" err="1">
                <a:solidFill>
                  <a:srgbClr val="C00000"/>
                </a:solidFill>
              </a:rPr>
              <a:t>voi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được</a:t>
            </a:r>
            <a:r>
              <a:rPr lang="en-US" sz="3200" b="1" dirty="0">
                <a:solidFill>
                  <a:srgbClr val="C00000"/>
                </a:solidFill>
              </a:rPr>
              <a:t> so </a:t>
            </a:r>
            <a:r>
              <a:rPr lang="en-US" sz="3200" b="1" dirty="0" err="1">
                <a:solidFill>
                  <a:srgbClr val="C00000"/>
                </a:solidFill>
              </a:rPr>
              <a:t>sánh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với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những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hình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ảnh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nào</a:t>
            </a:r>
            <a:r>
              <a:rPr lang="en-US" sz="3200" b="1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  <p:bldP spid="15" grpId="0" animBg="1"/>
      <p:bldP spid="15" grpId="1" animBg="1"/>
      <p:bldP spid="16" grpId="0" animBg="1"/>
      <p:bldP spid="16" grpId="1" animBg="1"/>
      <p:bldP spid="9" grpId="0" animBg="1"/>
      <p:bldP spid="9" grpId="1" animBg="1"/>
      <p:bldP spid="10" grpId="0" animBg="1"/>
      <p:bldP spid="10" grpId="1" animBg="1"/>
      <p:bldP spid="23" grpId="0" build="allAtOnce" animBg="1"/>
      <p:bldP spid="23" grpId="1" build="allAtOnce" animBg="1"/>
      <p:bldP spid="23" grpId="2" build="allAtOnce" animBg="1"/>
      <p:bldP spid="24" grpId="0" build="allAtOnce" animBg="1"/>
      <p:bldP spid="24" grpId="1" build="allAtOnce" animBg="1"/>
      <p:bldP spid="24" grpId="2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</a:rPr>
              <a:t>III. </a:t>
            </a:r>
            <a:r>
              <a:rPr lang="en-US" sz="4400" b="1" dirty="0" err="1">
                <a:solidFill>
                  <a:schemeClr val="tx1"/>
                </a:solidFill>
              </a:rPr>
              <a:t>Tổng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kết</a:t>
            </a:r>
            <a:r>
              <a:rPr lang="en-US" sz="4400" b="1" dirty="0">
                <a:solidFill>
                  <a:schemeClr val="tx1"/>
                </a:solidFill>
              </a:rPr>
              <a:t> (SGK – tr. 103)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4000" dirty="0" err="1"/>
              <a:t>Từ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chuyện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giễu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xem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phán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voi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năm</a:t>
            </a:r>
            <a:r>
              <a:rPr lang="en-US" sz="4000" dirty="0"/>
              <a:t> </a:t>
            </a:r>
            <a:r>
              <a:rPr lang="en-US" sz="4000" dirty="0" err="1"/>
              <a:t>ông</a:t>
            </a:r>
            <a:r>
              <a:rPr lang="en-US" sz="4000" dirty="0"/>
              <a:t> </a:t>
            </a:r>
            <a:r>
              <a:rPr lang="en-US" sz="4000" dirty="0" err="1"/>
              <a:t>thầy</a:t>
            </a:r>
            <a:r>
              <a:rPr lang="en-US" sz="4000" dirty="0"/>
              <a:t> </a:t>
            </a:r>
            <a:r>
              <a:rPr lang="en-US" sz="4000" dirty="0" err="1"/>
              <a:t>bói</a:t>
            </a:r>
            <a:r>
              <a:rPr lang="en-US" sz="4000" dirty="0"/>
              <a:t>, </a:t>
            </a:r>
            <a:r>
              <a:rPr lang="en-US" sz="4000" dirty="0" err="1"/>
              <a:t>truyện</a:t>
            </a:r>
            <a:r>
              <a:rPr lang="en-US" sz="4000" dirty="0"/>
              <a:t> </a:t>
            </a:r>
            <a:r>
              <a:rPr lang="en-US" sz="4000" b="1" i="1" dirty="0" err="1"/>
              <a:t>Thầy</a:t>
            </a:r>
            <a:r>
              <a:rPr lang="en-US" sz="4000" b="1" i="1" dirty="0"/>
              <a:t> </a:t>
            </a:r>
            <a:r>
              <a:rPr lang="en-US" sz="4000" b="1" i="1" dirty="0" err="1"/>
              <a:t>bói</a:t>
            </a:r>
            <a:r>
              <a:rPr lang="en-US" sz="4000" b="1" i="1" dirty="0"/>
              <a:t> </a:t>
            </a:r>
            <a:r>
              <a:rPr lang="en-US" sz="4000" b="1" i="1" dirty="0" err="1"/>
              <a:t>xem</a:t>
            </a:r>
            <a:r>
              <a:rPr lang="en-US" sz="4000" b="1" i="1" dirty="0"/>
              <a:t> </a:t>
            </a:r>
            <a:r>
              <a:rPr lang="en-US" sz="4000" b="1" i="1" dirty="0" err="1"/>
              <a:t>voi</a:t>
            </a:r>
            <a:r>
              <a:rPr lang="en-US" sz="4000" b="1" i="1" dirty="0"/>
              <a:t> </a:t>
            </a:r>
            <a:r>
              <a:rPr lang="en-US" sz="4000" dirty="0" err="1"/>
              <a:t>khuyên</a:t>
            </a:r>
            <a:r>
              <a:rPr lang="en-US" sz="4000" dirty="0"/>
              <a:t> </a:t>
            </a:r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ta</a:t>
            </a:r>
            <a:r>
              <a:rPr lang="en-US" sz="4000" dirty="0"/>
              <a:t>: </a:t>
            </a:r>
            <a:r>
              <a:rPr lang="en-US" sz="4000" dirty="0" err="1"/>
              <a:t>muốn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</a:t>
            </a:r>
            <a:r>
              <a:rPr lang="en-US" sz="4000" dirty="0" err="1"/>
              <a:t>biết</a:t>
            </a:r>
            <a:r>
              <a:rPr lang="en-US" sz="4000" dirty="0"/>
              <a:t> </a:t>
            </a:r>
            <a:r>
              <a:rPr lang="en-US" sz="4000" dirty="0" err="1"/>
              <a:t>sự</a:t>
            </a:r>
            <a:r>
              <a:rPr lang="en-US" sz="4000" dirty="0"/>
              <a:t> </a:t>
            </a:r>
            <a:r>
              <a:rPr lang="en-US" sz="4000" dirty="0" err="1"/>
              <a:t>việc</a:t>
            </a:r>
            <a:r>
              <a:rPr lang="en-US" sz="4000" dirty="0"/>
              <a:t> </a:t>
            </a:r>
            <a:r>
              <a:rPr lang="en-US" sz="4000" dirty="0" err="1"/>
              <a:t>phải</a:t>
            </a:r>
            <a:r>
              <a:rPr lang="en-US" sz="4000" dirty="0"/>
              <a:t> </a:t>
            </a:r>
            <a:r>
              <a:rPr lang="en-US" sz="4000" dirty="0" err="1"/>
              <a:t>xem</a:t>
            </a:r>
            <a:r>
              <a:rPr lang="en-US" sz="4000" dirty="0"/>
              <a:t> </a:t>
            </a:r>
            <a:r>
              <a:rPr lang="en-US" sz="4000" dirty="0" err="1"/>
              <a:t>xét</a:t>
            </a:r>
            <a:r>
              <a:rPr lang="en-US" sz="4000" dirty="0"/>
              <a:t> </a:t>
            </a:r>
            <a:r>
              <a:rPr lang="en-US" sz="4000" dirty="0" err="1"/>
              <a:t>chúng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toàn</a:t>
            </a:r>
            <a:r>
              <a:rPr lang="en-US" sz="4000" dirty="0"/>
              <a:t> </a:t>
            </a:r>
            <a:r>
              <a:rPr lang="en-US" sz="4000" dirty="0" err="1"/>
              <a:t>diện</a:t>
            </a:r>
            <a:r>
              <a:rPr lang="en-US" sz="4000" dirty="0"/>
              <a:t>.</a:t>
            </a:r>
          </a:p>
          <a:p>
            <a:pPr>
              <a:buFontTx/>
              <a:buChar char="-"/>
            </a:pPr>
            <a:r>
              <a:rPr lang="en-US" sz="4000" dirty="0" err="1"/>
              <a:t>Thành</a:t>
            </a:r>
            <a:r>
              <a:rPr lang="en-US" sz="4000" dirty="0"/>
              <a:t> </a:t>
            </a:r>
            <a:r>
              <a:rPr lang="en-US" sz="4000" dirty="0" err="1"/>
              <a:t>ngữ</a:t>
            </a:r>
            <a:r>
              <a:rPr lang="en-US" sz="4000" dirty="0"/>
              <a:t>: </a:t>
            </a:r>
            <a:r>
              <a:rPr lang="en-US" sz="4000" i="1" dirty="0"/>
              <a:t>“</a:t>
            </a:r>
            <a:r>
              <a:rPr lang="en-US" sz="4000" i="1" dirty="0" err="1"/>
              <a:t>Thầy</a:t>
            </a:r>
            <a:r>
              <a:rPr lang="en-US" sz="4000" i="1" dirty="0"/>
              <a:t> </a:t>
            </a:r>
            <a:r>
              <a:rPr lang="en-US" sz="4000" i="1" dirty="0" err="1"/>
              <a:t>bói</a:t>
            </a:r>
            <a:r>
              <a:rPr lang="en-US" sz="4000" i="1" dirty="0"/>
              <a:t> </a:t>
            </a:r>
            <a:r>
              <a:rPr lang="en-US" sz="4000" i="1" dirty="0" err="1"/>
              <a:t>xem</a:t>
            </a:r>
            <a:r>
              <a:rPr lang="en-US" sz="4000" i="1" dirty="0"/>
              <a:t> </a:t>
            </a:r>
            <a:r>
              <a:rPr lang="en-US" sz="4000" i="1" dirty="0" err="1"/>
              <a:t>voi</a:t>
            </a:r>
            <a:r>
              <a:rPr lang="en-US" sz="4000" i="1" dirty="0"/>
              <a:t>”.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303124"/>
            <a:ext cx="9144000" cy="666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lantagenet Cherokee" pitchFamily="18" charset="0"/>
              </a:rPr>
              <a:t>Trái</a:t>
            </a:r>
            <a:r>
              <a:rPr lang="en-US" b="1" dirty="0">
                <a:latin typeface="Plantagenet Cherokee" pitchFamily="18" charset="0"/>
              </a:rPr>
              <a:t> </a:t>
            </a:r>
            <a:r>
              <a:rPr lang="en-US" b="1" dirty="0" err="1">
                <a:latin typeface="Plantagenet Cherokee" pitchFamily="18" charset="0"/>
              </a:rPr>
              <a:t>đất</a:t>
            </a:r>
            <a:r>
              <a:rPr lang="en-US" b="1" dirty="0">
                <a:latin typeface="Plantagenet Cherokee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lantagenet Cherokee" pitchFamily="18" charset="0"/>
              </a:rPr>
              <a:t>thế</a:t>
            </a:r>
            <a:r>
              <a:rPr lang="en-US" b="1" dirty="0">
                <a:solidFill>
                  <a:schemeClr val="bg1"/>
                </a:solidFill>
                <a:latin typeface="Plantagenet Cherokee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Plantagenet Cherokee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Plantagenet Cherokee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457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 - </a:t>
            </a:r>
            <a:r>
              <a:rPr lang="en-US" sz="3200" b="1" dirty="0" err="1">
                <a:solidFill>
                  <a:srgbClr val="C00000"/>
                </a:solidFill>
              </a:rPr>
              <a:t>Màu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xanh</a:t>
            </a:r>
            <a:endParaRPr lang="en-US" sz="3200" b="1" dirty="0">
              <a:solidFill>
                <a:srgbClr val="C00000"/>
              </a:solidFill>
            </a:endParaRPr>
          </a:p>
          <a:p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- Con </a:t>
            </a:r>
            <a:r>
              <a:rPr lang="en-US" sz="3200" b="1" dirty="0" err="1">
                <a:solidFill>
                  <a:srgbClr val="C00000"/>
                </a:solidFill>
              </a:rPr>
              <a:t>người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lười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biếng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  <a:p>
            <a:endParaRPr lang="en-US" sz="32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066800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err="1">
                <a:solidFill>
                  <a:schemeClr val="bg1"/>
                </a:solidFill>
              </a:rPr>
              <a:t>Màu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đen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3200" b="1" dirty="0">
                <a:solidFill>
                  <a:schemeClr val="bg1"/>
                </a:solidFill>
              </a:rPr>
              <a:t>- Con </a:t>
            </a:r>
            <a:r>
              <a:rPr lang="en-US" sz="3200" b="1" dirty="0" err="1">
                <a:solidFill>
                  <a:schemeClr val="bg1"/>
                </a:solidFill>
              </a:rPr>
              <a:t>người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err="1">
                <a:solidFill>
                  <a:schemeClr val="bg1"/>
                </a:solidFill>
              </a:rPr>
              <a:t>Chăm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chỉ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066800"/>
          </a:xfrm>
        </p:spPr>
        <p:txBody>
          <a:bodyPr>
            <a:noAutofit/>
          </a:bodyPr>
          <a:lstStyle/>
          <a:p>
            <a:pPr algn="l"/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43000"/>
            <a:ext cx="8503920" cy="4956048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</a:t>
            </a:r>
          </a:p>
          <a:p>
            <a:pPr>
              <a:buNone/>
            </a:pPr>
            <a:r>
              <a:rPr lang="en-US" sz="4000" b="1" i="1" dirty="0">
                <a:solidFill>
                  <a:schemeClr val="accent1"/>
                </a:solidFill>
              </a:rPr>
              <a:t>     </a:t>
            </a:r>
            <a:r>
              <a:rPr lang="en-US" sz="4000" b="1" i="1" dirty="0">
                <a:solidFill>
                  <a:schemeClr val="accent1"/>
                </a:solidFill>
                <a:hlinkClick r:id="rId2" action="ppaction://hlinksldjump"/>
              </a:rPr>
              <a:t>1. </a:t>
            </a:r>
            <a:r>
              <a:rPr lang="en-US" sz="4000" b="1" i="1" dirty="0" err="1">
                <a:solidFill>
                  <a:schemeClr val="accent1"/>
                </a:solidFill>
                <a:hlinkClick r:id="rId2" action="ppaction://hlinksldjump"/>
              </a:rPr>
              <a:t>Đọc</a:t>
            </a:r>
            <a:r>
              <a:rPr lang="en-US" sz="4000" b="1" i="1" dirty="0">
                <a:solidFill>
                  <a:schemeClr val="accent1"/>
                </a:solidFill>
                <a:hlinkClick r:id="rId2" action="ppaction://hlinksldjump"/>
              </a:rPr>
              <a:t> – </a:t>
            </a:r>
            <a:r>
              <a:rPr lang="en-US" sz="4000" b="1" i="1" dirty="0" err="1">
                <a:solidFill>
                  <a:schemeClr val="accent1"/>
                </a:solidFill>
                <a:hlinkClick r:id="rId2" action="ppaction://hlinksldjump"/>
              </a:rPr>
              <a:t>Chú</a:t>
            </a:r>
            <a:r>
              <a:rPr lang="en-US" sz="4000" b="1" i="1" dirty="0">
                <a:solidFill>
                  <a:schemeClr val="accent1"/>
                </a:solidFill>
                <a:hlinkClick r:id="rId2" action="ppaction://hlinksldjump"/>
              </a:rPr>
              <a:t> </a:t>
            </a:r>
            <a:r>
              <a:rPr lang="en-US" sz="4000" b="1" i="1" dirty="0" err="1">
                <a:solidFill>
                  <a:schemeClr val="accent1"/>
                </a:solidFill>
                <a:hlinkClick r:id="rId2" action="ppaction://hlinksldjump"/>
              </a:rPr>
              <a:t>thích</a:t>
            </a:r>
            <a:endParaRPr lang="en-US" sz="4000" b="1" i="1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4000" b="1" i="1" dirty="0">
                <a:solidFill>
                  <a:schemeClr val="tx2"/>
                </a:solidFill>
              </a:rPr>
              <a:t>     </a:t>
            </a:r>
            <a:r>
              <a:rPr lang="en-US" sz="4000" b="1" i="1" u="sng" dirty="0">
                <a:solidFill>
                  <a:schemeClr val="tx2"/>
                </a:solidFill>
              </a:rPr>
              <a:t>2. </a:t>
            </a:r>
            <a:r>
              <a:rPr lang="en-US" sz="4000" b="1" i="1" u="sng" dirty="0" err="1">
                <a:solidFill>
                  <a:schemeClr val="tx2"/>
                </a:solidFill>
              </a:rPr>
              <a:t>Thể</a:t>
            </a:r>
            <a:r>
              <a:rPr lang="en-US" sz="4000" b="1" i="1" u="sng" dirty="0">
                <a:solidFill>
                  <a:schemeClr val="tx2"/>
                </a:solidFill>
              </a:rPr>
              <a:t> </a:t>
            </a:r>
            <a:r>
              <a:rPr lang="en-US" sz="4000" b="1" i="1" u="sng" dirty="0" err="1">
                <a:solidFill>
                  <a:schemeClr val="tx2"/>
                </a:solidFill>
              </a:rPr>
              <a:t>loại</a:t>
            </a:r>
            <a:r>
              <a:rPr lang="en-US" sz="4000" b="1" i="1" u="sng" dirty="0">
                <a:solidFill>
                  <a:schemeClr val="tx2"/>
                </a:solidFill>
              </a:rPr>
              <a:t>: </a:t>
            </a:r>
            <a:r>
              <a:rPr lang="en-US" sz="4000" b="1" i="1" u="sng" dirty="0" err="1">
                <a:solidFill>
                  <a:schemeClr val="tx2"/>
                </a:solidFill>
              </a:rPr>
              <a:t>Truyện</a:t>
            </a:r>
            <a:r>
              <a:rPr lang="en-US" sz="4000" b="1" i="1" u="sng" dirty="0">
                <a:solidFill>
                  <a:schemeClr val="tx2"/>
                </a:solidFill>
              </a:rPr>
              <a:t> </a:t>
            </a:r>
            <a:r>
              <a:rPr lang="en-US" sz="4000" b="1" i="1" u="sng" dirty="0" err="1">
                <a:solidFill>
                  <a:schemeClr val="tx2"/>
                </a:solidFill>
              </a:rPr>
              <a:t>ngụ</a:t>
            </a:r>
            <a:r>
              <a:rPr lang="en-US" sz="4000" b="1" i="1" u="sng" dirty="0">
                <a:solidFill>
                  <a:schemeClr val="tx2"/>
                </a:solidFill>
              </a:rPr>
              <a:t> </a:t>
            </a:r>
            <a:r>
              <a:rPr lang="en-US" sz="4000" b="1" i="1" u="sng" dirty="0" err="1">
                <a:solidFill>
                  <a:schemeClr val="tx2"/>
                </a:solidFill>
              </a:rPr>
              <a:t>ngôn</a:t>
            </a:r>
            <a:endParaRPr lang="en-US" sz="4000" b="1" i="1" u="sng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4000" b="1" i="1" dirty="0">
                <a:solidFill>
                  <a:schemeClr val="tx2"/>
                </a:solidFill>
              </a:rPr>
              <a:t>    </a:t>
            </a:r>
            <a:r>
              <a:rPr lang="en-US" sz="4000" b="1" i="1" u="sng" dirty="0">
                <a:solidFill>
                  <a:schemeClr val="tx2"/>
                </a:solidFill>
              </a:rPr>
              <a:t> 3. </a:t>
            </a:r>
            <a:r>
              <a:rPr lang="en-US" sz="4000" b="1" i="1" u="sng" dirty="0" err="1">
                <a:solidFill>
                  <a:schemeClr val="tx2"/>
                </a:solidFill>
              </a:rPr>
              <a:t>Các</a:t>
            </a:r>
            <a:r>
              <a:rPr lang="en-US" sz="4000" b="1" i="1" u="sng" dirty="0">
                <a:solidFill>
                  <a:schemeClr val="tx2"/>
                </a:solidFill>
              </a:rPr>
              <a:t> </a:t>
            </a:r>
            <a:r>
              <a:rPr lang="en-US" sz="4000" b="1" i="1" u="sng" dirty="0" err="1">
                <a:solidFill>
                  <a:schemeClr val="tx2"/>
                </a:solidFill>
              </a:rPr>
              <a:t>sự</a:t>
            </a:r>
            <a:r>
              <a:rPr lang="en-US" sz="4000" b="1" i="1" u="sng" dirty="0">
                <a:solidFill>
                  <a:schemeClr val="tx2"/>
                </a:solidFill>
              </a:rPr>
              <a:t> </a:t>
            </a:r>
            <a:r>
              <a:rPr lang="en-US" sz="4000" b="1" i="1" u="sng" dirty="0" err="1">
                <a:solidFill>
                  <a:schemeClr val="tx2"/>
                </a:solidFill>
              </a:rPr>
              <a:t>việc</a:t>
            </a:r>
            <a:r>
              <a:rPr lang="en-US" sz="4000" b="1" i="1" u="sng" dirty="0">
                <a:solidFill>
                  <a:schemeClr val="tx2"/>
                </a:solidFill>
              </a:rPr>
              <a:t> </a:t>
            </a:r>
            <a:r>
              <a:rPr lang="en-US" sz="4000" b="1" i="1" u="sng" dirty="0" err="1">
                <a:solidFill>
                  <a:schemeClr val="tx2"/>
                </a:solidFill>
              </a:rPr>
              <a:t>chính</a:t>
            </a:r>
            <a:endParaRPr lang="en-US" sz="4000" b="1" i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3752" cy="987552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200400" y="1524000"/>
            <a:ext cx="57150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C00000"/>
                </a:solidFill>
              </a:rPr>
              <a:t>Người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chuyên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đoán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những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việc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lành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dữ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người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ta</a:t>
            </a:r>
            <a:r>
              <a:rPr lang="en-US" sz="2800" dirty="0">
                <a:solidFill>
                  <a:srgbClr val="C00000"/>
                </a:solidFill>
              </a:rPr>
              <a:t> (</a:t>
            </a:r>
            <a:r>
              <a:rPr lang="en-US" sz="2800" dirty="0" err="1">
                <a:solidFill>
                  <a:srgbClr val="C00000"/>
                </a:solidFill>
              </a:rPr>
              <a:t>theo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mê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tín</a:t>
            </a:r>
            <a:r>
              <a:rPr lang="en-US" sz="28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00400" y="3124200"/>
            <a:ext cx="5715000" cy="121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</a:rPr>
              <a:t>Nói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chuyện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linh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tinh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cho</a:t>
            </a:r>
            <a:r>
              <a:rPr lang="en-US" sz="2800" dirty="0">
                <a:solidFill>
                  <a:srgbClr val="C00000"/>
                </a:solidFill>
              </a:rPr>
              <a:t> qua </a:t>
            </a:r>
            <a:r>
              <a:rPr lang="en-US" sz="2800" dirty="0" err="1">
                <a:solidFill>
                  <a:srgbClr val="C00000"/>
                </a:solidFill>
              </a:rPr>
              <a:t>thời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gian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4495800"/>
            <a:ext cx="5715000" cy="15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C00000"/>
                </a:solidFill>
              </a:rPr>
              <a:t>Đòn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làm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bằng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đoạn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nguyên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cả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ống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đẽo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vát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hai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đầu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cho</a:t>
            </a:r>
            <a:r>
              <a:rPr lang="en-US" sz="2800" dirty="0">
                <a:solidFill>
                  <a:srgbClr val="C00000"/>
                </a:solidFill>
              </a:rPr>
              <a:t> thon </a:t>
            </a:r>
            <a:r>
              <a:rPr lang="en-US" sz="2800" dirty="0" err="1">
                <a:solidFill>
                  <a:srgbClr val="C00000"/>
                </a:solidFill>
              </a:rPr>
              <a:t>lại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để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xóc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những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bó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củi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rơm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rạ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mà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gánh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600200"/>
            <a:ext cx="2895600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Thầy</a:t>
            </a:r>
            <a:r>
              <a:rPr lang="en-US" sz="4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bói</a:t>
            </a:r>
            <a:endParaRPr lang="en-US" sz="40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971800"/>
            <a:ext cx="2895600" cy="1371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Chuyện</a:t>
            </a:r>
            <a:r>
              <a:rPr lang="en-US" sz="4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gẫu</a:t>
            </a:r>
            <a:endParaRPr lang="en-US" sz="40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495800"/>
            <a:ext cx="28956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Đòn</a:t>
            </a:r>
            <a:r>
              <a:rPr lang="en-US" sz="4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càn</a:t>
            </a:r>
            <a:endParaRPr lang="en-US" sz="40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3195880"/>
            <a:ext cx="4038600" cy="36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own Arrow 11"/>
          <p:cNvSpPr/>
          <p:nvPr/>
        </p:nvSpPr>
        <p:spPr>
          <a:xfrm rot="14299184">
            <a:off x="1495111" y="3911263"/>
            <a:ext cx="3810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build="p" animBg="1"/>
      <p:bldP spid="6" grpId="0" animBg="1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br>
              <a:rPr lang="en-US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3 </a:t>
            </a:r>
            <a:r>
              <a:rPr lang="en-US" sz="49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9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9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9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9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133600"/>
            <a:ext cx="850392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/>
              <a:t>-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thầy</a:t>
            </a:r>
            <a:r>
              <a:rPr lang="en-US" sz="4400" dirty="0"/>
              <a:t> </a:t>
            </a:r>
            <a:r>
              <a:rPr lang="en-US" sz="4400" dirty="0" err="1"/>
              <a:t>bói</a:t>
            </a:r>
            <a:r>
              <a:rPr lang="en-US" sz="4400" dirty="0"/>
              <a:t> </a:t>
            </a:r>
            <a:r>
              <a:rPr lang="en-US" sz="4400" dirty="0" err="1"/>
              <a:t>xem</a:t>
            </a:r>
            <a:r>
              <a:rPr lang="en-US" sz="4400" dirty="0"/>
              <a:t> </a:t>
            </a:r>
            <a:r>
              <a:rPr lang="en-US" sz="4400" dirty="0" err="1"/>
              <a:t>voi</a:t>
            </a:r>
            <a:r>
              <a:rPr lang="en-US" sz="4400" dirty="0"/>
              <a:t>. </a:t>
            </a:r>
          </a:p>
          <a:p>
            <a:pPr>
              <a:buNone/>
            </a:pPr>
            <a:r>
              <a:rPr lang="en-US" sz="4400" dirty="0"/>
              <a:t>-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thầy</a:t>
            </a:r>
            <a:r>
              <a:rPr lang="en-US" sz="4400" dirty="0"/>
              <a:t> </a:t>
            </a:r>
            <a:r>
              <a:rPr lang="en-US" sz="4400" dirty="0" err="1"/>
              <a:t>phán</a:t>
            </a:r>
            <a:r>
              <a:rPr lang="en-US" sz="4400" dirty="0"/>
              <a:t> </a:t>
            </a:r>
            <a:r>
              <a:rPr lang="en-US" sz="4400" dirty="0" err="1"/>
              <a:t>về</a:t>
            </a:r>
            <a:r>
              <a:rPr lang="en-US" sz="4400" dirty="0"/>
              <a:t> </a:t>
            </a:r>
            <a:r>
              <a:rPr lang="en-US" sz="4400" dirty="0" err="1"/>
              <a:t>voi</a:t>
            </a:r>
            <a:r>
              <a:rPr lang="en-US" sz="4400" dirty="0"/>
              <a:t>.</a:t>
            </a:r>
          </a:p>
          <a:p>
            <a:pPr>
              <a:buNone/>
            </a:pPr>
            <a:r>
              <a:rPr lang="en-US" sz="4400" dirty="0"/>
              <a:t>-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thầy</a:t>
            </a:r>
            <a:r>
              <a:rPr lang="en-US" sz="4400" dirty="0"/>
              <a:t> </a:t>
            </a:r>
            <a:r>
              <a:rPr lang="en-US" sz="4400" dirty="0" err="1"/>
              <a:t>bói</a:t>
            </a:r>
            <a:r>
              <a:rPr lang="en-US" sz="4400" dirty="0"/>
              <a:t> </a:t>
            </a:r>
            <a:r>
              <a:rPr lang="en-US" sz="4400" dirty="0" err="1"/>
              <a:t>xô</a:t>
            </a:r>
            <a:r>
              <a:rPr lang="en-US" sz="4400" dirty="0"/>
              <a:t> </a:t>
            </a:r>
            <a:r>
              <a:rPr lang="en-US" sz="4400" dirty="0" err="1"/>
              <a:t>xát</a:t>
            </a:r>
            <a:r>
              <a:rPr lang="en-US" sz="4400" dirty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534400" cy="457200"/>
          </a:xfrm>
        </p:spPr>
        <p:txBody>
          <a:bodyPr>
            <a:noAutofit/>
          </a:bodyPr>
          <a:lstStyle/>
          <a:p>
            <a:pPr algn="l"/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2286000"/>
            <a:ext cx="8503920" cy="4572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000" dirty="0" err="1"/>
              <a:t>Nhân</a:t>
            </a:r>
            <a:r>
              <a:rPr lang="en-US" sz="4000" dirty="0"/>
              <a:t> </a:t>
            </a:r>
            <a:r>
              <a:rPr lang="en-US" sz="4000" dirty="0" err="1"/>
              <a:t>vật</a:t>
            </a:r>
            <a:r>
              <a:rPr lang="en-US" sz="4000" dirty="0"/>
              <a:t>: </a:t>
            </a:r>
            <a:r>
              <a:rPr lang="en-US" sz="4000" b="1" dirty="0" err="1">
                <a:solidFill>
                  <a:srgbClr val="C00000"/>
                </a:solidFill>
              </a:rPr>
              <a:t>Thầy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bói</a:t>
            </a:r>
            <a:r>
              <a:rPr lang="en-US" sz="4000" dirty="0">
                <a:solidFill>
                  <a:srgbClr val="C0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lượng</a:t>
            </a:r>
            <a:r>
              <a:rPr lang="en-US" sz="4000" dirty="0"/>
              <a:t>:      </a:t>
            </a:r>
            <a:r>
              <a:rPr lang="en-US" sz="4000" b="1" dirty="0">
                <a:solidFill>
                  <a:srgbClr val="C00000"/>
                </a:solidFill>
              </a:rPr>
              <a:t>5</a:t>
            </a:r>
          </a:p>
          <a:p>
            <a:pPr>
              <a:buFontTx/>
              <a:buChar char="-"/>
            </a:pPr>
            <a:r>
              <a:rPr lang="en-US" sz="4000" dirty="0" err="1"/>
              <a:t>Đặc</a:t>
            </a:r>
            <a:r>
              <a:rPr lang="en-US" sz="4000" dirty="0"/>
              <a:t> </a:t>
            </a:r>
            <a:r>
              <a:rPr lang="en-US" sz="4000" dirty="0" err="1"/>
              <a:t>điểm</a:t>
            </a:r>
            <a:r>
              <a:rPr lang="en-US" sz="4000" dirty="0"/>
              <a:t>: </a:t>
            </a:r>
            <a:r>
              <a:rPr lang="en-US" sz="4000" b="1" dirty="0" err="1">
                <a:solidFill>
                  <a:srgbClr val="C00000"/>
                </a:solidFill>
              </a:rPr>
              <a:t>Bị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mù</a:t>
            </a:r>
            <a:r>
              <a:rPr lang="en-US" sz="40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5" name="thay boi xem voi_chunk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6640" y="576580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609600"/>
            <a:ext cx="50738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endParaRPr lang="en-US" sz="4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Ảnh-000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rcRect l="8142" t="21404" r="19165" b="9572"/>
          <a:stretch>
            <a:fillRect/>
          </a:stretch>
        </p:blipFill>
        <p:spPr bwMode="auto">
          <a:xfrm>
            <a:off x="0" y="14478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3" name="Picture 11" descr="Elephant-01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70914" y="4953000"/>
            <a:ext cx="2270914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891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bói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609600" y="12954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4000" i="1" u="sng" dirty="0"/>
              <a:t>a. </a:t>
            </a:r>
            <a:r>
              <a:rPr lang="en-US" sz="4000" i="1" u="sng" dirty="0" err="1"/>
              <a:t>Hoàn</a:t>
            </a:r>
            <a:r>
              <a:rPr lang="en-US" sz="4000" i="1" u="sng" dirty="0"/>
              <a:t> </a:t>
            </a:r>
            <a:r>
              <a:rPr lang="en-US" sz="4000" i="1" u="sng" dirty="0" err="1"/>
              <a:t>cảnh</a:t>
            </a:r>
            <a:endParaRPr lang="en-US" sz="4000" i="1" u="sng" dirty="0"/>
          </a:p>
          <a:p>
            <a:pPr marL="514350" indent="-514350">
              <a:buNone/>
            </a:pPr>
            <a:r>
              <a:rPr lang="en-US" sz="4000" dirty="0"/>
              <a:t>  - Ế </a:t>
            </a:r>
            <a:r>
              <a:rPr lang="en-US" sz="4000" dirty="0" err="1"/>
              <a:t>hàng</a:t>
            </a:r>
            <a:r>
              <a:rPr lang="en-US" sz="4000" dirty="0"/>
              <a:t>.</a:t>
            </a:r>
          </a:p>
          <a:p>
            <a:pPr marL="514350" indent="-514350">
              <a:buNone/>
            </a:pPr>
            <a:r>
              <a:rPr lang="en-US" sz="4000" dirty="0"/>
              <a:t>  - </a:t>
            </a:r>
            <a:r>
              <a:rPr lang="en-US" sz="4000" dirty="0" err="1"/>
              <a:t>Chuyện</a:t>
            </a:r>
            <a:r>
              <a:rPr lang="en-US" sz="4000" dirty="0"/>
              <a:t> </a:t>
            </a:r>
            <a:r>
              <a:rPr lang="en-US" sz="4000" dirty="0" err="1"/>
              <a:t>gẫu</a:t>
            </a:r>
            <a:r>
              <a:rPr lang="en-US" sz="4000" dirty="0"/>
              <a:t>: </a:t>
            </a:r>
            <a:r>
              <a:rPr lang="en-US" sz="4000" dirty="0" err="1"/>
              <a:t>chưa</a:t>
            </a:r>
            <a:r>
              <a:rPr lang="en-US" sz="4000" dirty="0"/>
              <a:t> </a:t>
            </a:r>
            <a:r>
              <a:rPr lang="en-US" sz="4000" dirty="0" err="1"/>
              <a:t>biết</a:t>
            </a:r>
            <a:r>
              <a:rPr lang="en-US" sz="4000" dirty="0"/>
              <a:t> con </a:t>
            </a:r>
            <a:r>
              <a:rPr lang="en-US" sz="4000" dirty="0" err="1"/>
              <a:t>voi</a:t>
            </a:r>
            <a:r>
              <a:rPr lang="en-US" sz="4000" dirty="0"/>
              <a:t> </a:t>
            </a:r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.</a:t>
            </a:r>
          </a:p>
          <a:p>
            <a:pPr marL="514350" indent="-514350">
              <a:buNone/>
            </a:pPr>
            <a:r>
              <a:rPr lang="en-US" sz="4000" dirty="0"/>
              <a:t>  - </a:t>
            </a:r>
            <a:r>
              <a:rPr lang="en-US" sz="4000" dirty="0" err="1"/>
              <a:t>Voi</a:t>
            </a:r>
            <a:r>
              <a:rPr lang="en-US" sz="4000" dirty="0"/>
              <a:t> </a:t>
            </a:r>
            <a:r>
              <a:rPr lang="en-US" sz="4000" dirty="0" err="1"/>
              <a:t>đi</a:t>
            </a:r>
            <a:r>
              <a:rPr lang="en-US" sz="4000" dirty="0"/>
              <a:t> qua</a:t>
            </a:r>
          </a:p>
          <a:p>
            <a:pPr marL="514350" indent="-514350">
              <a:buNone/>
            </a:pPr>
            <a:r>
              <a:rPr lang="en-US" sz="4000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4000" b="1" dirty="0" err="1">
                <a:solidFill>
                  <a:srgbClr val="C00000"/>
                </a:solidFill>
                <a:sym typeface="Wingdings" pitchFamily="2" charset="2"/>
              </a:rPr>
              <a:t>Ngẫu</a:t>
            </a:r>
            <a:r>
              <a:rPr lang="en-US" sz="40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sym typeface="Wingdings" pitchFamily="2" charset="2"/>
              </a:rPr>
              <a:t>nhiên</a:t>
            </a:r>
            <a:r>
              <a:rPr lang="en-US" sz="4000" b="1" dirty="0">
                <a:solidFill>
                  <a:srgbClr val="C00000"/>
                </a:solidFill>
                <a:sym typeface="Wingdings" pitchFamily="2" charset="2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sym typeface="Wingdings" pitchFamily="2" charset="2"/>
              </a:rPr>
              <a:t>tình</a:t>
            </a:r>
            <a:r>
              <a:rPr lang="en-US" sz="40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sym typeface="Wingdings" pitchFamily="2" charset="2"/>
              </a:rPr>
              <a:t>cờ</a:t>
            </a:r>
            <a:r>
              <a:rPr lang="en-US" sz="4000" b="1" dirty="0">
                <a:solidFill>
                  <a:srgbClr val="C00000"/>
                </a:solidFill>
                <a:sym typeface="Wingdings" pitchFamily="2" charset="2"/>
              </a:rPr>
              <a:t>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1.96532E-6 L 1.24583 1.96532E-6 " pathEditMode="relative" rAng="0" ptsTypes="AA">
                                      <p:cBhvr>
                                        <p:cTn id="34" dur="30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87552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04800" y="1371600"/>
            <a:ext cx="9448800" cy="4572000"/>
          </a:xfrm>
        </p:spPr>
        <p:txBody>
          <a:bodyPr>
            <a:normAutofit/>
          </a:bodyPr>
          <a:lstStyle/>
          <a:p>
            <a:pPr lvl="5">
              <a:buNone/>
            </a:pPr>
            <a:r>
              <a:rPr lang="en-US" sz="3600" i="1" u="sng" dirty="0"/>
              <a:t>b. </a:t>
            </a:r>
            <a:r>
              <a:rPr lang="en-US" sz="3600" i="1" u="sng" dirty="0" err="1"/>
              <a:t>Năm</a:t>
            </a:r>
            <a:r>
              <a:rPr lang="en-US" sz="3600" i="1" u="sng" dirty="0"/>
              <a:t> </a:t>
            </a:r>
            <a:r>
              <a:rPr lang="en-US" sz="3600" i="1" u="sng" dirty="0" err="1"/>
              <a:t>thầy</a:t>
            </a:r>
            <a:r>
              <a:rPr lang="en-US" sz="3600" i="1" u="sng" dirty="0"/>
              <a:t> </a:t>
            </a:r>
            <a:r>
              <a:rPr lang="en-US" sz="3600" i="1" u="sng" dirty="0" err="1"/>
              <a:t>bói</a:t>
            </a:r>
            <a:r>
              <a:rPr lang="en-US" sz="3600" i="1" u="sng" dirty="0"/>
              <a:t> </a:t>
            </a:r>
            <a:r>
              <a:rPr lang="en-US" sz="3600" i="1" u="sng" dirty="0" err="1"/>
              <a:t>xem</a:t>
            </a:r>
            <a:r>
              <a:rPr lang="en-US" sz="3600" i="1" u="sng" dirty="0"/>
              <a:t> </a:t>
            </a:r>
            <a:r>
              <a:rPr lang="en-US" sz="3600" i="1" u="sng" dirty="0" err="1"/>
              <a:t>voi</a:t>
            </a:r>
            <a:endParaRPr lang="en-US" sz="3600" i="1" u="sng" dirty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7338" y="0"/>
            <a:ext cx="6316662" cy="1143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4"/>
          <p:cNvGrpSpPr/>
          <p:nvPr/>
        </p:nvGrpSpPr>
        <p:grpSpPr>
          <a:xfrm>
            <a:off x="0" y="1295400"/>
            <a:ext cx="1371600" cy="5562600"/>
            <a:chOff x="304800" y="1066800"/>
            <a:chExt cx="1752600" cy="2590800"/>
          </a:xfrm>
        </p:grpSpPr>
        <p:sp>
          <p:nvSpPr>
            <p:cNvPr id="9" name="Rounded Rectangle 8"/>
            <p:cNvSpPr/>
            <p:nvPr/>
          </p:nvSpPr>
          <p:spPr>
            <a:xfrm>
              <a:off x="304800" y="1600200"/>
              <a:ext cx="17526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entury" pitchFamily="18" charset="0"/>
                </a:rPr>
                <a:t>THẦY BÓI 2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04800" y="1066800"/>
              <a:ext cx="17526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entury" pitchFamily="18" charset="0"/>
                </a:rPr>
                <a:t>THẦY BÓI1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04800" y="2133600"/>
              <a:ext cx="17526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entury" pitchFamily="18" charset="0"/>
                </a:rPr>
                <a:t>THẦY BÓI 3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4800" y="2667000"/>
              <a:ext cx="17526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entury" pitchFamily="18" charset="0"/>
                </a:rPr>
                <a:t>THẦY BÓI 4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4800" y="3200400"/>
              <a:ext cx="17526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entury" pitchFamily="18" charset="0"/>
                </a:rPr>
                <a:t>THẦY BÓI 5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181600" y="1219200"/>
            <a:ext cx="3975652" cy="82044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entury" pitchFamily="18" charset="0"/>
              </a:rPr>
              <a:t>Tưởng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thế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nào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hoá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ra</a:t>
            </a:r>
            <a:endParaRPr lang="en-US" sz="2400" dirty="0">
              <a:latin typeface="Century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0" y="2438401"/>
            <a:ext cx="3975652" cy="82044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entury" pitchFamily="18" charset="0"/>
              </a:rPr>
              <a:t>Không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phải</a:t>
            </a:r>
            <a:endParaRPr lang="en-US" sz="2400" dirty="0">
              <a:latin typeface="Century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68348" y="3581400"/>
            <a:ext cx="3975652" cy="82044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entury" pitchFamily="18" charset="0"/>
              </a:rPr>
              <a:t>Đâu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có</a:t>
            </a:r>
            <a:endParaRPr lang="en-US" sz="2400" dirty="0">
              <a:latin typeface="Century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81600" y="4724399"/>
            <a:ext cx="3975652" cy="82044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" pitchFamily="18" charset="0"/>
              </a:rPr>
              <a:t>Ai </a:t>
            </a:r>
            <a:r>
              <a:rPr lang="en-US" sz="2400" dirty="0" err="1">
                <a:latin typeface="Century" pitchFamily="18" charset="0"/>
              </a:rPr>
              <a:t>bảo</a:t>
            </a:r>
            <a:endParaRPr lang="en-US" sz="2400" dirty="0">
              <a:latin typeface="Century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81600" y="5715001"/>
            <a:ext cx="3975652" cy="82044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entury" pitchFamily="18" charset="0"/>
              </a:rPr>
              <a:t>Các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thầy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nói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đều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sai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hết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cả</a:t>
            </a:r>
            <a:r>
              <a:rPr lang="en-US" sz="2400" dirty="0">
                <a:latin typeface="Century" pitchFamily="18" charset="0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95400" y="3401316"/>
            <a:ext cx="1523998" cy="12022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Sờ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tai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95400" y="4660230"/>
            <a:ext cx="1523998" cy="10305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Sờ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chân</a:t>
            </a:r>
            <a:endParaRPr lang="en-US" sz="24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95400" y="5751286"/>
            <a:ext cx="1523998" cy="10305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Sờ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đuôi</a:t>
            </a:r>
            <a:endParaRPr lang="en-US" sz="24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95400" y="1219200"/>
            <a:ext cx="1523998" cy="10305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Sờ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vòi</a:t>
            </a:r>
            <a:endParaRPr lang="en-US" sz="24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95401" y="2310258"/>
            <a:ext cx="1523999" cy="10305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Sờ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ngà</a:t>
            </a:r>
            <a:endParaRPr lang="en-US" sz="24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19400" y="5707080"/>
            <a:ext cx="2514600" cy="99851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entury" pitchFamily="18" charset="0"/>
              </a:rPr>
              <a:t>Tun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tủn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như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cái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chổi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sể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cùn</a:t>
            </a:r>
            <a:endParaRPr lang="en-US" sz="2400" dirty="0">
              <a:latin typeface="Century" pitchFamily="18" charset="0"/>
            </a:endParaRPr>
          </a:p>
        </p:txBody>
      </p: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2819401" y="1219201"/>
            <a:ext cx="2514600" cy="1122024"/>
          </a:xfrm>
          <a:prstGeom prst="roundRect">
            <a:avLst/>
          </a:prstGeom>
          <a:ln w="25400" cap="flat" cmpd="sng" algn="ctr">
            <a:solidFill>
              <a:schemeClr val="dk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" pitchFamily="18" charset="0"/>
              </a:rPr>
              <a:t>Sun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" pitchFamily="18" charset="0"/>
              </a:rPr>
              <a:t>sun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" pitchFamily="18" charset="0"/>
              </a:rPr>
              <a:t>như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" pitchFamily="18" charset="0"/>
              </a:rPr>
              <a:t>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" pitchFamily="18" charset="0"/>
              </a:rPr>
              <a:t>đỉa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entury" pitchFamily="18" charset="0"/>
            </a:endParaRPr>
          </a:p>
        </p:txBody>
      </p:sp>
      <p:sp>
        <p:nvSpPr>
          <p:cNvPr id="27" name="Content Placeholder 24"/>
          <p:cNvSpPr txBox="1">
            <a:spLocks/>
          </p:cNvSpPr>
          <p:nvPr/>
        </p:nvSpPr>
        <p:spPr bwMode="auto">
          <a:xfrm>
            <a:off x="2819400" y="2396544"/>
            <a:ext cx="2514599" cy="998519"/>
          </a:xfrm>
          <a:prstGeom prst="roundRect">
            <a:avLst/>
          </a:prstGeom>
          <a:ln w="25400" cap="flat" cmpd="sng" algn="ctr">
            <a:solidFill>
              <a:schemeClr val="dk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lang="en-US" sz="2400" kern="0" dirty="0" err="1">
                <a:latin typeface="Century" pitchFamily="18" charset="0"/>
              </a:rPr>
              <a:t>Chần</a:t>
            </a:r>
            <a:r>
              <a:rPr lang="en-US" sz="2400" kern="0" dirty="0">
                <a:latin typeface="Century" pitchFamily="18" charset="0"/>
              </a:rPr>
              <a:t> </a:t>
            </a:r>
            <a:r>
              <a:rPr lang="en-US" sz="2400" kern="0" dirty="0" err="1">
                <a:latin typeface="Century" pitchFamily="18" charset="0"/>
              </a:rPr>
              <a:t>chẫn</a:t>
            </a:r>
            <a:r>
              <a:rPr lang="en-US" sz="2400" kern="0" dirty="0">
                <a:latin typeface="Century" pitchFamily="18" charset="0"/>
              </a:rPr>
              <a:t> </a:t>
            </a:r>
            <a:r>
              <a:rPr lang="en-US" sz="2400" kern="0" dirty="0" err="1">
                <a:latin typeface="Century" pitchFamily="18" charset="0"/>
              </a:rPr>
              <a:t>như</a:t>
            </a:r>
            <a:r>
              <a:rPr lang="en-US" sz="2400" kern="0" dirty="0">
                <a:latin typeface="Century" pitchFamily="18" charset="0"/>
              </a:rPr>
              <a:t> </a:t>
            </a:r>
            <a:r>
              <a:rPr lang="en-US" sz="2400" kern="0" dirty="0" err="1">
                <a:latin typeface="Century" pitchFamily="18" charset="0"/>
              </a:rPr>
              <a:t>cái</a:t>
            </a:r>
            <a:r>
              <a:rPr lang="en-US" sz="2400" kern="0" dirty="0">
                <a:latin typeface="Century" pitchFamily="18" charset="0"/>
              </a:rPr>
              <a:t> </a:t>
            </a:r>
            <a:r>
              <a:rPr lang="en-US" sz="2400" kern="0" dirty="0" err="1">
                <a:latin typeface="Century" pitchFamily="18" charset="0"/>
              </a:rPr>
              <a:t>đòn</a:t>
            </a:r>
            <a:r>
              <a:rPr lang="en-US" sz="2400" kern="0" dirty="0">
                <a:latin typeface="Century" pitchFamily="18" charset="0"/>
              </a:rPr>
              <a:t> </a:t>
            </a:r>
            <a:r>
              <a:rPr lang="en-US" sz="2400" kern="0" dirty="0" err="1">
                <a:latin typeface="Century" pitchFamily="18" charset="0"/>
              </a:rPr>
              <a:t>càn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entury" pitchFamily="18" charset="0"/>
            </a:endParaRPr>
          </a:p>
        </p:txBody>
      </p:sp>
      <p:sp>
        <p:nvSpPr>
          <p:cNvPr id="28" name="Content Placeholder 24"/>
          <p:cNvSpPr txBox="1">
            <a:spLocks/>
          </p:cNvSpPr>
          <p:nvPr/>
        </p:nvSpPr>
        <p:spPr bwMode="auto">
          <a:xfrm>
            <a:off x="2743200" y="3505200"/>
            <a:ext cx="2514599" cy="998519"/>
          </a:xfrm>
          <a:prstGeom prst="roundRect">
            <a:avLst/>
          </a:prstGeom>
          <a:ln w="25400" cap="flat" cmpd="sng" algn="ctr">
            <a:solidFill>
              <a:schemeClr val="dk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" pitchFamily="18" charset="0"/>
              </a:rPr>
              <a:t>Bè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" pitchFamily="18" charset="0"/>
              </a:rPr>
              <a:t>bè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" pitchFamily="18" charset="0"/>
              </a:rPr>
              <a:t>như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" pitchFamily="18" charset="0"/>
              </a:rPr>
              <a:t>cái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" pitchFamily="18" charset="0"/>
              </a:rPr>
              <a:t>quạt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" pitchFamily="18" charset="0"/>
              </a:rPr>
              <a:t>thóc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entury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819400" y="4590248"/>
            <a:ext cx="2514600" cy="99851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entury" pitchFamily="18" charset="0"/>
              </a:rPr>
              <a:t>Sừng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sững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như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cái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cột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đình</a:t>
            </a:r>
            <a:endParaRPr lang="en-US" sz="2400" dirty="0">
              <a:latin typeface="Century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143000" y="0"/>
            <a:ext cx="1676400" cy="117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CÁCH XEM VOI</a:t>
            </a:r>
          </a:p>
        </p:txBody>
      </p:sp>
      <p:sp>
        <p:nvSpPr>
          <p:cNvPr id="49" name="Content Placeholder 24"/>
          <p:cNvSpPr txBox="1">
            <a:spLocks/>
          </p:cNvSpPr>
          <p:nvPr/>
        </p:nvSpPr>
        <p:spPr bwMode="auto">
          <a:xfrm>
            <a:off x="2819400" y="0"/>
            <a:ext cx="2667000" cy="1170000"/>
          </a:xfrm>
          <a:prstGeom prst="roundRect">
            <a:avLst/>
          </a:prstGeom>
          <a:solidFill>
            <a:srgbClr val="CC6600"/>
          </a:solidFill>
          <a:ln w="25400" cap="flat" cmpd="sng" algn="ctr">
            <a:solidFill>
              <a:schemeClr val="dk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800" kern="0" dirty="0">
                <a:latin typeface="Mongolian Baiti" pitchFamily="66" charset="0"/>
                <a:cs typeface="Mongolian Baiti" pitchFamily="66" charset="0"/>
              </a:rPr>
              <a:t>PHÁN VỀ VOI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34000" y="0"/>
            <a:ext cx="3810000" cy="1170000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Mongolian Baiti" pitchFamily="66" charset="0"/>
                <a:cs typeface="Mongolian Baiti" pitchFamily="66" charset="0"/>
              </a:rPr>
              <a:t>THÁI ĐỘ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219200" y="1219200"/>
            <a:ext cx="1676400" cy="5638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voi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TAY 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TƯỞNG TƯỢNG.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Century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Century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thầy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sờ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phận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voi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.</a:t>
            </a:r>
          </a:p>
        </p:txBody>
      </p:sp>
      <p:sp>
        <p:nvSpPr>
          <p:cNvPr id="52" name="Content Placeholder 24"/>
          <p:cNvSpPr txBox="1">
            <a:spLocks/>
          </p:cNvSpPr>
          <p:nvPr/>
        </p:nvSpPr>
        <p:spPr bwMode="auto">
          <a:xfrm>
            <a:off x="2819400" y="1143000"/>
            <a:ext cx="2514600" cy="5715000"/>
          </a:xfrm>
          <a:prstGeom prst="roundRect">
            <a:avLst/>
          </a:prstGeom>
          <a:solidFill>
            <a:srgbClr val="CC6600"/>
          </a:solidFill>
          <a:ln w="25400" cap="flat" cmpd="sng" algn="ctr">
            <a:solidFill>
              <a:schemeClr val="dk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Century" pitchFamily="18" charset="0"/>
              </a:rPr>
              <a:t>Đưa</a:t>
            </a:r>
            <a:r>
              <a:rPr lang="en-US" sz="2400" kern="0" dirty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Century" pitchFamily="18" charset="0"/>
              </a:rPr>
              <a:t>ra</a:t>
            </a:r>
            <a:r>
              <a:rPr lang="en-US" sz="2400" kern="0" dirty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Century" pitchFamily="18" charset="0"/>
              </a:rPr>
              <a:t>những</a:t>
            </a:r>
            <a:r>
              <a:rPr lang="en-US" sz="2400" kern="0" dirty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Century" pitchFamily="18" charset="0"/>
              </a:rPr>
              <a:t>nhận</a:t>
            </a:r>
            <a:r>
              <a:rPr lang="en-US" sz="2400" kern="0" dirty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Century" pitchFamily="18" charset="0"/>
              </a:rPr>
              <a:t>định</a:t>
            </a:r>
            <a:r>
              <a:rPr lang="en-US" sz="2400" kern="0" dirty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en-US" sz="2400" b="1" i="1" kern="0" dirty="0" err="1">
                <a:solidFill>
                  <a:schemeClr val="bg1"/>
                </a:solidFill>
                <a:latin typeface="Century" pitchFamily="18" charset="0"/>
              </a:rPr>
              <a:t>khác</a:t>
            </a:r>
            <a:r>
              <a:rPr lang="en-US" sz="2400" b="1" i="1" kern="0" dirty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en-US" sz="2400" b="1" i="1" kern="0" dirty="0" err="1">
                <a:solidFill>
                  <a:schemeClr val="bg1"/>
                </a:solidFill>
                <a:latin typeface="Century" pitchFamily="18" charset="0"/>
              </a:rPr>
              <a:t>nhau</a:t>
            </a:r>
            <a:r>
              <a:rPr lang="en-US" sz="2400" kern="0" dirty="0">
                <a:solidFill>
                  <a:schemeClr val="bg1"/>
                </a:solidFill>
                <a:latin typeface="Century" pitchFamily="18" charset="0"/>
              </a:rPr>
              <a:t>  </a:t>
            </a:r>
            <a:r>
              <a:rPr lang="en-US" sz="2400" kern="0" dirty="0" err="1">
                <a:solidFill>
                  <a:schemeClr val="bg1"/>
                </a:solidFill>
                <a:latin typeface="Century" pitchFamily="18" charset="0"/>
              </a:rPr>
              <a:t>về</a:t>
            </a:r>
            <a:r>
              <a:rPr lang="en-US" sz="2400" kern="0" dirty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en-US" sz="2400" b="1" i="1" kern="0" dirty="0" err="1">
                <a:solidFill>
                  <a:schemeClr val="bg1"/>
                </a:solidFill>
                <a:latin typeface="Century" pitchFamily="18" charset="0"/>
              </a:rPr>
              <a:t>cùng</a:t>
            </a:r>
            <a:r>
              <a:rPr lang="en-US" sz="2400" b="1" i="1" kern="0" dirty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en-US" sz="2400" b="1" i="1" kern="0" dirty="0" err="1">
                <a:solidFill>
                  <a:schemeClr val="bg1"/>
                </a:solidFill>
                <a:latin typeface="Century" pitchFamily="18" charset="0"/>
              </a:rPr>
              <a:t>một</a:t>
            </a:r>
            <a:r>
              <a:rPr lang="en-US" sz="2400" b="1" i="1" kern="0" dirty="0">
                <a:solidFill>
                  <a:schemeClr val="bg1"/>
                </a:solidFill>
                <a:latin typeface="Century" pitchFamily="18" charset="0"/>
              </a:rPr>
              <a:t> con </a:t>
            </a:r>
            <a:r>
              <a:rPr lang="en-US" sz="2400" b="1" i="1" kern="0" dirty="0" err="1">
                <a:solidFill>
                  <a:schemeClr val="bg1"/>
                </a:solidFill>
                <a:latin typeface="Century" pitchFamily="18" charset="0"/>
              </a:rPr>
              <a:t>voi</a:t>
            </a:r>
            <a:r>
              <a:rPr lang="en-US" sz="2400" b="1" i="1" kern="0" dirty="0">
                <a:solidFill>
                  <a:schemeClr val="bg1"/>
                </a:solidFill>
                <a:latin typeface="Century" pitchFamily="18" charset="0"/>
              </a:rPr>
              <a:t>.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20748" y="1219200"/>
            <a:ext cx="3823252" cy="5638800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FontTx/>
              <a:buChar char="-"/>
            </a:pP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Phản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bác</a:t>
            </a:r>
            <a:r>
              <a:rPr lang="en-US" sz="2400" dirty="0">
                <a:latin typeface="Century" pitchFamily="18" charset="0"/>
              </a:rPr>
              <a:t> ý </a:t>
            </a:r>
            <a:r>
              <a:rPr lang="en-US" sz="2400" dirty="0" err="1">
                <a:latin typeface="Century" pitchFamily="18" charset="0"/>
              </a:rPr>
              <a:t>kiến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người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nói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trước</a:t>
            </a:r>
            <a:r>
              <a:rPr lang="en-US" sz="2400" dirty="0">
                <a:latin typeface="Century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US" sz="2400" dirty="0">
              <a:latin typeface="Century" pitchFamily="18" charset="0"/>
            </a:endParaRPr>
          </a:p>
          <a:p>
            <a:pPr algn="just">
              <a:buFontTx/>
              <a:buChar char="-"/>
            </a:pPr>
            <a:endParaRPr lang="en-US" sz="2400" dirty="0">
              <a:latin typeface="Century" pitchFamily="18" charset="0"/>
            </a:endParaRPr>
          </a:p>
          <a:p>
            <a:pPr algn="just">
              <a:buFontTx/>
              <a:buChar char="-"/>
            </a:pPr>
            <a:endParaRPr lang="en-US" sz="2400" dirty="0">
              <a:latin typeface="Century" pitchFamily="18" charset="0"/>
            </a:endParaRPr>
          </a:p>
          <a:p>
            <a:pPr algn="just">
              <a:buFontTx/>
              <a:buChar char="-"/>
            </a:pPr>
            <a:endParaRPr lang="en-US" sz="2400" dirty="0">
              <a:latin typeface="Century" pitchFamily="18" charset="0"/>
            </a:endParaRPr>
          </a:p>
          <a:p>
            <a:pPr algn="just">
              <a:buFontTx/>
              <a:buChar char="-"/>
            </a:pPr>
            <a:endParaRPr lang="en-US" sz="2400" dirty="0">
              <a:latin typeface="Century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Khăng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khăng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cho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mình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là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đúng</a:t>
            </a:r>
            <a:r>
              <a:rPr lang="en-US" sz="2400" dirty="0">
                <a:latin typeface="Century" pitchFamily="18" charset="0"/>
              </a:rPr>
              <a:t>.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0" y="1295400"/>
            <a:ext cx="1219200" cy="55626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entury" pitchFamily="18" charset="0"/>
              </a:rPr>
              <a:t>Nhận</a:t>
            </a:r>
            <a:r>
              <a:rPr lang="en-US" sz="2400" dirty="0">
                <a:latin typeface="Century" pitchFamily="18" charset="0"/>
              </a:rPr>
              <a:t> </a:t>
            </a:r>
            <a:r>
              <a:rPr lang="en-US" sz="2400" dirty="0" err="1">
                <a:latin typeface="Century" pitchFamily="18" charset="0"/>
              </a:rPr>
              <a:t>xét</a:t>
            </a:r>
            <a:endParaRPr lang="en-US" sz="2400" dirty="0">
              <a:latin typeface="Century" pitchFamily="18" charset="0"/>
            </a:endParaRPr>
          </a:p>
        </p:txBody>
      </p:sp>
      <p:pic>
        <p:nvPicPr>
          <p:cNvPr id="42" name="Picture 2" descr="So vo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4494" y="1981200"/>
            <a:ext cx="644950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 animBg="1"/>
      <p:bldP spid="19" grpId="0" animBg="1"/>
      <p:bldP spid="20" grpId="0" animBg="1"/>
      <p:bldP spid="21" grpId="0" animBg="1"/>
      <p:bldP spid="36" grpId="0" animBg="1"/>
      <p:bldP spid="37" grpId="0" animBg="1"/>
      <p:bldP spid="22" grpId="0" animBg="1"/>
      <p:bldP spid="26" grpId="0" animBg="1"/>
      <p:bldP spid="27" grpId="0" animBg="1"/>
      <p:bldP spid="28" grpId="0" animBg="1"/>
      <p:bldP spid="4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THẢO LUẬN NHÓM</a:t>
            </a:r>
            <a:br>
              <a:rPr lang="en-US" dirty="0"/>
            </a:b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: 3 </a:t>
            </a:r>
            <a:r>
              <a:rPr lang="en-US" dirty="0" err="1"/>
              <a:t>phút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52400" y="1295400"/>
          <a:ext cx="89916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Thầy bói xem voi&amp;quot;&quot;/&gt;&lt;property id=&quot;20307&quot; value=&quot;256&quot;/&gt;&lt;/object&gt;&lt;object type=&quot;3&quot; unique_id=&quot;10006&quot;&gt;&lt;property id=&quot;20148&quot; value=&quot;5&quot;/&gt;&lt;property id=&quot;20300&quot; value=&quot;Slide 2 - &amp;quot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I. Đọc – Tìm hiểu chung&amp;#x0D;&amp;#x0A;       &amp;quot;&quot;/&gt;&lt;property id=&quot;20307&quot; value=&quot;257&quot;/&gt;&lt;/object&gt;&lt;object type=&quot;3&quot; unique_id=&quot;10007&quot;&gt;&lt;property id=&quot;20148&quot; value=&quot;5&quot;/&gt;&lt;property id=&quot;20300&quot; value=&quot;Slide 3 - &amp;quot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I. Đọc – Tìm hiểu chung&amp;#x0D;&amp;#x0A;       2. Chú thích 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 &amp;#x0D;&amp;#x0A;&amp;#x0D;&amp;#x0A;&amp;#x0D;&amp;#x0A;&amp;#x0D;&amp;#x0A;&amp;#x0D;&amp;#x0A;&amp;#x0D;&amp;#x0A;&amp;#x0D;&amp;#x0A;&amp;#x0D;&amp;#x0A;II. Đọc - Hiểu văn bản &amp;#x0D;&amp;#x0A;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 &amp;#x0D;&amp;#x0A;&amp;#x0D;&amp;#x0A;&amp;#x0D;&amp;#x0A;I. Đọc – Hiểu văn bản &amp;#x0D;&amp;#x0A;   2. Cách xem voi&amp;quot;&quot;/&gt;&lt;property id=&quot;20307&quot; value=&quot;261&quot;/&gt;&lt;/object&gt;&lt;object type=&quot;3&quot; unique_id=&quot;10010&quot;&gt;&lt;property id=&quot;20148&quot; value=&quot;5&quot;/&gt;&lt;property id=&quot;20300&quot; value=&quot;Slide 9 - &amp;quot;THẢO LUẬN NHÓM&amp;#x0D;&amp;#x0A;Thời gian: 3 phút&amp;quot;&quot;/&gt;&lt;property id=&quot;20307&quot; value=&quot;262&quot;/&gt;&lt;/object&gt;&lt;object type=&quot;3&quot; unique_id=&quot;10011&quot;&gt;&lt;property id=&quot;20148&quot; value=&quot;5&quot;/&gt;&lt;property id=&quot;20300&quot; value=&quot;Slide 10&quot;/&gt;&lt;property id=&quot;20307&quot; value=&quot;263&quot;/&gt;&lt;/object&gt;&lt;object type=&quot;3&quot; unique_id=&quot;10082&quot;&gt;&lt;property id=&quot;20148&quot; value=&quot;5&quot;/&gt;&lt;property id=&quot;20300&quot; value=&quot;Slide 4 - &amp;quot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 &amp;#x0D;&amp;#x0A;&amp;#x0D;&amp;#x0A;&amp;#x0D;&amp;#x0A;I. Đọc – Tìm hiểu chung&amp;#x0D;&amp;#x0A;    3 . Các sự việc chính&amp;quot;&quot;/&gt;&lt;property id=&quot;20307&quot; value=&quot;265&quot;/&gt;&lt;/object&gt;&lt;object type=&quot;3&quot; unique_id=&quot;10085&quot;&gt;&lt;property id=&quot;20148&quot; value=&quot;5&quot;/&gt;&lt;property id=&quot;20300&quot; value=&quot;Slide 11 - &amp;quot;&amp;#x0D;&amp;#x0A;II. Đọc – Hiểu văn bản &amp;#x0D;&amp;#x0A;    2. Năm thầy bói xem voi&amp;quot;&quot;/&gt;&lt;property id=&quot;20307&quot; value=&quot;266&quot;/&gt;&lt;/object&gt;&lt;object type=&quot;3&quot; unique_id=&quot;10086&quot;&gt;&lt;property id=&quot;20148&quot; value=&quot;5&quot;/&gt;&lt;property id=&quot;20300&quot; value=&quot;Slide 13 - &amp;quot;III. Tổng kết (SGK – tr. 103)&amp;quot;&quot;/&gt;&lt;property id=&quot;20307&quot; value=&quot;268&quot;/&gt;&lt;/object&gt;&lt;object type=&quot;3&quot; unique_id=&quot;10087&quot;&gt;&lt;property id=&quot;20148&quot; value=&quot;5&quot;/&gt;&lt;property id=&quot;20300&quot; value=&quot;Slide 14&quot;/&gt;&lt;property id=&quot;20307&quot; value=&quot;264&quot;/&gt;&lt;/object&gt;&lt;object type=&quot;3&quot; unique_id=&quot;10088&quot;&gt;&lt;property id=&quot;20148&quot; value=&quot;5&quot;/&gt;&lt;property id=&quot;20300&quot; value=&quot;Slide 15 - &amp;quot;Trái đất thế nào?&amp;quot;&quot;/&gt;&lt;property id=&quot;20307&quot; value=&quot;270&quot;/&gt;&lt;/object&gt;&lt;object type=&quot;3&quot; unique_id=&quot;10137&quot;&gt;&lt;property id=&quot;20148&quot; value=&quot;5&quot;/&gt;&lt;property id=&quot;20300&quot; value=&quot;Slide 8&quot;/&gt;&lt;property id=&quot;20307&quot; value=&quot;271&quot;/&gt;&lt;/object&gt;&lt;object type=&quot;3&quot; unique_id=&quot;10139&quot;&gt;&lt;property id=&quot;20148&quot; value=&quot;5&quot;/&gt;&lt;property id=&quot;20300&quot; value=&quot;Slide 12 - &amp;quot;&amp;#x0D;&amp;#x0A;&amp;#x0D;&amp;#x0A;&amp;#x0D;&amp;#x0A;&amp;#x0D;&amp;#x0A;II. Đọc – Hiểu văn bản &amp;#x0D;&amp;#x0A;    3. Bài học&amp;quot;&quot;/&gt;&lt;property id=&quot;20307&quot; value=&quot;272&quot;/&gt;&lt;/object&gt;&lt;object type=&quot;3&quot; unique_id=&quot;10268&quot;&gt;&lt;property id=&quot;20148&quot; value=&quot;5&quot;/&gt;&lt;property id=&quot;20300&quot; value=&quot;Slide 6&quot;/&gt;&lt;property id=&quot;20307&quot; value=&quot;27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810</TotalTime>
  <Words>704</Words>
  <Application>Microsoft Office PowerPoint</Application>
  <PresentationFormat>On-screen Show (4:3)</PresentationFormat>
  <Paragraphs>127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Century</vt:lpstr>
      <vt:lpstr>Georgia</vt:lpstr>
      <vt:lpstr>Mongolian Baiti</vt:lpstr>
      <vt:lpstr>Plantagenet Cherokee</vt:lpstr>
      <vt:lpstr>Times New Roman</vt:lpstr>
      <vt:lpstr>Wingdings</vt:lpstr>
      <vt:lpstr>Wingdings 2</vt:lpstr>
      <vt:lpstr>Civic</vt:lpstr>
      <vt:lpstr>Thầy bói xem voi</vt:lpstr>
      <vt:lpstr>                I. Đọc – Tìm hiểu chung        </vt:lpstr>
      <vt:lpstr>                   I. Đọc – Tìm hiểu chung        2. Chú thích </vt:lpstr>
      <vt:lpstr>                     I. Đọc – Tìm hiểu chung     3 . Các sự việc chính</vt:lpstr>
      <vt:lpstr>                          II. Đọc - Hiểu văn bản  </vt:lpstr>
      <vt:lpstr>PowerPoint Presentation</vt:lpstr>
      <vt:lpstr>    I. Đọc – Hiểu văn bản     2. Cách xem voi</vt:lpstr>
      <vt:lpstr>PowerPoint Presentation</vt:lpstr>
      <vt:lpstr>THẢO LUẬN NHÓM Thời gian: 3 phút</vt:lpstr>
      <vt:lpstr>PowerPoint Presentation</vt:lpstr>
      <vt:lpstr> II. Đọc – Hiểu văn bản      2. Năm thầy bói xem voi</vt:lpstr>
      <vt:lpstr>    II. Đọc – Hiểu văn bản      3. Bài học</vt:lpstr>
      <vt:lpstr>PowerPoint Presentation</vt:lpstr>
      <vt:lpstr>III. Tổng kết (SGK – tr. 103)</vt:lpstr>
      <vt:lpstr>Trái đất thế nào?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9Slide.vn</dc:creator>
  <cp:lastModifiedBy>Mèo Phương Đông</cp:lastModifiedBy>
  <cp:revision>55</cp:revision>
  <dcterms:created xsi:type="dcterms:W3CDTF">2014-10-12T03:57:22Z</dcterms:created>
  <dcterms:modified xsi:type="dcterms:W3CDTF">2020-09-07T11:17:40Z</dcterms:modified>
</cp:coreProperties>
</file>